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580" r:id="rId1"/>
  </p:sldMasterIdLst>
  <p:notesMasterIdLst>
    <p:notesMasterId r:id="rId65"/>
  </p:notesMasterIdLst>
  <p:handoutMasterIdLst>
    <p:handoutMasterId r:id="rId66"/>
  </p:handoutMasterIdLst>
  <p:sldIdLst>
    <p:sldId id="256" r:id="rId2"/>
    <p:sldId id="350" r:id="rId3"/>
    <p:sldId id="351" r:id="rId4"/>
    <p:sldId id="460" r:id="rId5"/>
    <p:sldId id="366" r:id="rId6"/>
    <p:sldId id="371" r:id="rId7"/>
    <p:sldId id="372" r:id="rId8"/>
    <p:sldId id="370" r:id="rId9"/>
    <p:sldId id="354" r:id="rId10"/>
    <p:sldId id="355" r:id="rId11"/>
    <p:sldId id="357" r:id="rId12"/>
    <p:sldId id="359" r:id="rId13"/>
    <p:sldId id="356" r:id="rId14"/>
    <p:sldId id="358" r:id="rId15"/>
    <p:sldId id="360" r:id="rId16"/>
    <p:sldId id="462" r:id="rId17"/>
    <p:sldId id="364" r:id="rId18"/>
    <p:sldId id="365" r:id="rId19"/>
    <p:sldId id="369" r:id="rId20"/>
    <p:sldId id="353" r:id="rId21"/>
    <p:sldId id="361" r:id="rId22"/>
    <p:sldId id="374" r:id="rId23"/>
    <p:sldId id="373" r:id="rId24"/>
    <p:sldId id="463" r:id="rId25"/>
    <p:sldId id="311" r:id="rId26"/>
    <p:sldId id="464" r:id="rId27"/>
    <p:sldId id="468" r:id="rId28"/>
    <p:sldId id="465" r:id="rId29"/>
    <p:sldId id="466" r:id="rId30"/>
    <p:sldId id="467" r:id="rId31"/>
    <p:sldId id="308" r:id="rId32"/>
    <p:sldId id="547" r:id="rId33"/>
    <p:sldId id="535" r:id="rId34"/>
    <p:sldId id="469" r:id="rId35"/>
    <p:sldId id="470" r:id="rId36"/>
    <p:sldId id="471" r:id="rId37"/>
    <p:sldId id="472" r:id="rId38"/>
    <p:sldId id="473" r:id="rId39"/>
    <p:sldId id="461" r:id="rId40"/>
    <p:sldId id="474" r:id="rId41"/>
    <p:sldId id="475" r:id="rId42"/>
    <p:sldId id="476" r:id="rId43"/>
    <p:sldId id="477" r:id="rId44"/>
    <p:sldId id="478" r:id="rId45"/>
    <p:sldId id="479" r:id="rId46"/>
    <p:sldId id="480" r:id="rId47"/>
    <p:sldId id="481" r:id="rId48"/>
    <p:sldId id="537" r:id="rId49"/>
    <p:sldId id="538" r:id="rId50"/>
    <p:sldId id="539" r:id="rId51"/>
    <p:sldId id="540" r:id="rId52"/>
    <p:sldId id="542" r:id="rId53"/>
    <p:sldId id="543" r:id="rId54"/>
    <p:sldId id="544" r:id="rId55"/>
    <p:sldId id="545" r:id="rId56"/>
    <p:sldId id="546" r:id="rId57"/>
    <p:sldId id="536" r:id="rId58"/>
    <p:sldId id="309" r:id="rId59"/>
    <p:sldId id="315" r:id="rId60"/>
    <p:sldId id="316" r:id="rId61"/>
    <p:sldId id="314" r:id="rId62"/>
    <p:sldId id="313" r:id="rId63"/>
    <p:sldId id="317" r:id="rId64"/>
  </p:sldIdLst>
  <p:sldSz cx="9144000" cy="5143500" type="screen16x9"/>
  <p:notesSz cx="6858000" cy="9945688"/>
  <p:embeddedFontLst>
    <p:embeddedFont>
      <p:font typeface="Calibri" panose="020F0502020204030204" pitchFamily="34" charset="0"/>
      <p:regular r:id="rId67"/>
      <p:bold r:id="rId68"/>
      <p:italic r:id="rId69"/>
      <p:boldItalic r:id="rId70"/>
    </p:embeddedFont>
    <p:embeddedFont>
      <p:font typeface="Gill Sans MT" panose="020B0502020104020203" pitchFamily="3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initials="Gu" lastIdx="6" clrIdx="0"/>
  <p:cmAuthor id="2" name="Bhupen" initials="B" lastIdx="2" clrIdx="1">
    <p:extLst>
      <p:ext uri="{19B8F6BF-5375-455C-9EA6-DF929625EA0E}">
        <p15:presenceInfo xmlns:p15="http://schemas.microsoft.com/office/powerpoint/2012/main" userId="Bhup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5458E1-0376-4910-A6E8-49B6F46B1678}">
  <a:tblStyle styleId="{1E5458E1-0376-4910-A6E8-49B6F46B1678}" styleName="Table_0"/>
  <a:tblStyle styleId="{2D7838A6-8AF6-4D93-9898-C73CC40452AA}"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8" autoAdjust="0"/>
    <p:restoredTop sz="95628" autoAdjust="0"/>
  </p:normalViewPr>
  <p:slideViewPr>
    <p:cSldViewPr snapToGrid="0">
      <p:cViewPr varScale="1">
        <p:scale>
          <a:sx n="150" d="100"/>
          <a:sy n="150" d="100"/>
        </p:scale>
        <p:origin x="990" y="120"/>
      </p:cViewPr>
      <p:guideLst/>
    </p:cSldViewPr>
  </p:slideViewPr>
  <p:notesTextViewPr>
    <p:cViewPr>
      <p:scale>
        <a:sx n="3" d="2"/>
        <a:sy n="3" d="2"/>
      </p:scale>
      <p:origin x="0" y="0"/>
    </p:cViewPr>
  </p:notesTextViewPr>
  <p:sorterViewPr>
    <p:cViewPr>
      <p:scale>
        <a:sx n="100" d="100"/>
        <a:sy n="100" d="100"/>
      </p:scale>
      <p:origin x="0" y="-44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74" Type="http://schemas.openxmlformats.org/officeDocument/2006/relationships/font" Target="fonts/font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71F084-E903-41CD-BAD6-44115B5679A7}"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4AC627C5-C714-41A9-83C7-9E1D97B581CF}">
      <dgm:prSet phldrT="[Text]" custT="1"/>
      <dgm:spPr/>
      <dgm:t>
        <a:bodyPr/>
        <a:lstStyle/>
        <a:p>
          <a:r>
            <a:rPr lang="en-US" sz="1600" dirty="0">
              <a:solidFill>
                <a:srgbClr val="0070C0"/>
              </a:solidFill>
            </a:rPr>
            <a:t>Offline</a:t>
          </a:r>
          <a:endParaRPr lang="en-US" sz="1600" dirty="0"/>
        </a:p>
      </dgm:t>
    </dgm:pt>
    <dgm:pt modelId="{84591EF3-C9A6-431F-84E3-58F600337C2E}" type="parTrans" cxnId="{20CE561C-9D7A-4ECB-B22C-9A8477C8F2C7}">
      <dgm:prSet/>
      <dgm:spPr/>
      <dgm:t>
        <a:bodyPr/>
        <a:lstStyle/>
        <a:p>
          <a:endParaRPr lang="en-US" sz="1600"/>
        </a:p>
      </dgm:t>
    </dgm:pt>
    <dgm:pt modelId="{63D18DE6-6891-4645-87E8-A43F9789520D}" type="sibTrans" cxnId="{20CE561C-9D7A-4ECB-B22C-9A8477C8F2C7}">
      <dgm:prSet/>
      <dgm:spPr/>
      <dgm:t>
        <a:bodyPr/>
        <a:lstStyle/>
        <a:p>
          <a:endParaRPr lang="en-US" sz="1600"/>
        </a:p>
      </dgm:t>
    </dgm:pt>
    <dgm:pt modelId="{BCF21A05-4711-4F8F-85B7-7376F2CA26C0}">
      <dgm:prSet phldrT="[Text]" custT="1"/>
      <dgm:spPr/>
      <dgm:t>
        <a:bodyPr/>
        <a:lstStyle/>
        <a:p>
          <a:r>
            <a:rPr lang="en-US" sz="1200" dirty="0"/>
            <a:t>trained in a single pass</a:t>
          </a:r>
        </a:p>
      </dgm:t>
    </dgm:pt>
    <dgm:pt modelId="{4DD5EF15-5EA5-41C5-9AA8-D4FA8F17ED1B}" type="parTrans" cxnId="{3ED4D6E5-EE9B-48A5-B8A5-928CBAF3EBA4}">
      <dgm:prSet/>
      <dgm:spPr/>
      <dgm:t>
        <a:bodyPr/>
        <a:lstStyle/>
        <a:p>
          <a:endParaRPr lang="en-US" sz="1600"/>
        </a:p>
      </dgm:t>
    </dgm:pt>
    <dgm:pt modelId="{D1A8EB6A-9CD9-4570-AA01-F61D5F3065EB}" type="sibTrans" cxnId="{3ED4D6E5-EE9B-48A5-B8A5-928CBAF3EBA4}">
      <dgm:prSet/>
      <dgm:spPr/>
      <dgm:t>
        <a:bodyPr/>
        <a:lstStyle/>
        <a:p>
          <a:endParaRPr lang="en-US" sz="1600"/>
        </a:p>
      </dgm:t>
    </dgm:pt>
    <dgm:pt modelId="{76723B44-DDE7-498E-AE2B-15DC0BB9009D}">
      <dgm:prSet phldrT="[Text]" custT="1"/>
      <dgm:spPr/>
      <dgm:t>
        <a:bodyPr/>
        <a:lstStyle/>
        <a:p>
          <a:r>
            <a:rPr lang="en-US" sz="1600" dirty="0">
              <a:solidFill>
                <a:srgbClr val="0070C0"/>
              </a:solidFill>
            </a:rPr>
            <a:t>Online</a:t>
          </a:r>
        </a:p>
      </dgm:t>
    </dgm:pt>
    <dgm:pt modelId="{2714D32B-7F47-4724-8709-A0A217FB9CA6}" type="parTrans" cxnId="{EFFAE251-DA1E-4690-827C-03F44EA3F21B}">
      <dgm:prSet/>
      <dgm:spPr/>
      <dgm:t>
        <a:bodyPr/>
        <a:lstStyle/>
        <a:p>
          <a:endParaRPr lang="en-US" sz="1600"/>
        </a:p>
      </dgm:t>
    </dgm:pt>
    <dgm:pt modelId="{5F62F4FD-5EDE-4E13-AE71-FFE003F2F212}" type="sibTrans" cxnId="{EFFAE251-DA1E-4690-827C-03F44EA3F21B}">
      <dgm:prSet/>
      <dgm:spPr/>
      <dgm:t>
        <a:bodyPr/>
        <a:lstStyle/>
        <a:p>
          <a:endParaRPr lang="en-US" sz="1600"/>
        </a:p>
      </dgm:t>
    </dgm:pt>
    <dgm:pt modelId="{C30CEE08-F8B2-4E9F-A4F0-CF709704CC9C}">
      <dgm:prSet phldrT="[Text]" custT="1"/>
      <dgm:spPr/>
      <dgm:t>
        <a:bodyPr/>
        <a:lstStyle/>
        <a:p>
          <a:r>
            <a:rPr lang="en-US" sz="1200" dirty="0"/>
            <a:t>trained incrementally over time</a:t>
          </a:r>
        </a:p>
      </dgm:t>
    </dgm:pt>
    <dgm:pt modelId="{53D4B96E-6236-4E07-8D7A-35D1E6519CF7}" type="parTrans" cxnId="{B7050C11-7C72-433E-94F3-1DD6A8DBBE51}">
      <dgm:prSet/>
      <dgm:spPr/>
      <dgm:t>
        <a:bodyPr/>
        <a:lstStyle/>
        <a:p>
          <a:endParaRPr lang="en-US" sz="1600"/>
        </a:p>
      </dgm:t>
    </dgm:pt>
    <dgm:pt modelId="{E12A74CC-CFF4-449A-B946-BABDA702E02D}" type="sibTrans" cxnId="{B7050C11-7C72-433E-94F3-1DD6A8DBBE51}">
      <dgm:prSet/>
      <dgm:spPr/>
      <dgm:t>
        <a:bodyPr/>
        <a:lstStyle/>
        <a:p>
          <a:endParaRPr lang="en-US" sz="1600"/>
        </a:p>
      </dgm:t>
    </dgm:pt>
    <dgm:pt modelId="{59EECBFB-3ADE-4E6A-AA83-6F5733E4DFA1}">
      <dgm:prSet phldrT="[Text]" custT="1"/>
      <dgm:spPr/>
      <dgm:t>
        <a:bodyPr/>
        <a:lstStyle/>
        <a:p>
          <a:r>
            <a:rPr lang="en-US" sz="1200" dirty="0"/>
            <a:t>Entire training dataset is needed</a:t>
          </a:r>
        </a:p>
      </dgm:t>
    </dgm:pt>
    <dgm:pt modelId="{AD131DA7-6AAC-4DCE-8F06-6785EADE3221}" type="parTrans" cxnId="{A66C0F02-ACB9-4C37-AE87-866F5FF6FE33}">
      <dgm:prSet/>
      <dgm:spPr/>
      <dgm:t>
        <a:bodyPr/>
        <a:lstStyle/>
        <a:p>
          <a:endParaRPr lang="en-US"/>
        </a:p>
      </dgm:t>
    </dgm:pt>
    <dgm:pt modelId="{02975ABC-16CB-4D22-99B3-8556C6F658AE}" type="sibTrans" cxnId="{A66C0F02-ACB9-4C37-AE87-866F5FF6FE33}">
      <dgm:prSet/>
      <dgm:spPr/>
      <dgm:t>
        <a:bodyPr/>
        <a:lstStyle/>
        <a:p>
          <a:endParaRPr lang="en-US"/>
        </a:p>
      </dgm:t>
    </dgm:pt>
    <dgm:pt modelId="{BCF073DC-0CCD-4512-9E98-CA39BB12B6E6}">
      <dgm:prSet phldrT="[Text]" custT="1"/>
      <dgm:spPr/>
      <dgm:t>
        <a:bodyPr/>
        <a:lstStyle/>
        <a:p>
          <a:r>
            <a:rPr lang="en-US" sz="1200" dirty="0"/>
            <a:t>models are static in that once trained, their predictions will not change until a new model is created through a subsequent training stage</a:t>
          </a:r>
        </a:p>
      </dgm:t>
    </dgm:pt>
    <dgm:pt modelId="{E1CD9BD9-6B86-4116-9D73-A92DC51C5AE8}" type="parTrans" cxnId="{659C1761-02CE-4508-894B-FB8DD82D44D6}">
      <dgm:prSet/>
      <dgm:spPr/>
      <dgm:t>
        <a:bodyPr/>
        <a:lstStyle/>
        <a:p>
          <a:endParaRPr lang="en-US"/>
        </a:p>
      </dgm:t>
    </dgm:pt>
    <dgm:pt modelId="{ABC51F05-1C38-4DBD-9820-71E489A644BC}" type="sibTrans" cxnId="{659C1761-02CE-4508-894B-FB8DD82D44D6}">
      <dgm:prSet/>
      <dgm:spPr/>
      <dgm:t>
        <a:bodyPr/>
        <a:lstStyle/>
        <a:p>
          <a:endParaRPr lang="en-US"/>
        </a:p>
      </dgm:t>
    </dgm:pt>
    <dgm:pt modelId="{8F16EFD9-AC42-4EB5-BAF4-6BFD64F571F3}">
      <dgm:prSet phldrT="[Text]" custT="1"/>
      <dgm:spPr/>
      <dgm:t>
        <a:bodyPr/>
        <a:lstStyle/>
        <a:p>
          <a:r>
            <a:rPr lang="en-US" sz="1200" dirty="0"/>
            <a:t>performance is easier to evaluate due to this deterministic behavior</a:t>
          </a:r>
        </a:p>
      </dgm:t>
    </dgm:pt>
    <dgm:pt modelId="{47809793-776F-416D-9C0B-651B300EA2E1}" type="parTrans" cxnId="{5A2E8CAB-06EC-4E16-B44C-6CFE97709830}">
      <dgm:prSet/>
      <dgm:spPr/>
      <dgm:t>
        <a:bodyPr/>
        <a:lstStyle/>
        <a:p>
          <a:endParaRPr lang="en-US"/>
        </a:p>
      </dgm:t>
    </dgm:pt>
    <dgm:pt modelId="{851645AA-2236-47E0-B150-61F9CE3E29CD}" type="sibTrans" cxnId="{5A2E8CAB-06EC-4E16-B44C-6CFE97709830}">
      <dgm:prSet/>
      <dgm:spPr/>
      <dgm:t>
        <a:bodyPr/>
        <a:lstStyle/>
        <a:p>
          <a:endParaRPr lang="en-US"/>
        </a:p>
      </dgm:t>
    </dgm:pt>
    <dgm:pt modelId="{693925B6-7782-40AA-AB4F-F4AC4EA150C8}">
      <dgm:prSet phldrT="[Text]" custT="1"/>
      <dgm:spPr/>
      <dgm:t>
        <a:bodyPr/>
        <a:lstStyle/>
        <a:p>
          <a:r>
            <a:rPr lang="en-US" sz="1200" dirty="0"/>
            <a:t>dynamically evolves over time</a:t>
          </a:r>
        </a:p>
      </dgm:t>
    </dgm:pt>
    <dgm:pt modelId="{A9B2FF16-7B26-45F8-8364-03C616BA13F5}" type="parTrans" cxnId="{AD495EE1-3C1A-495C-873B-1828F198C028}">
      <dgm:prSet/>
      <dgm:spPr/>
      <dgm:t>
        <a:bodyPr/>
        <a:lstStyle/>
        <a:p>
          <a:endParaRPr lang="en-US"/>
        </a:p>
      </dgm:t>
    </dgm:pt>
    <dgm:pt modelId="{0C990DD2-2F3D-4E1D-B99C-EB08DB898E05}" type="sibTrans" cxnId="{AD495EE1-3C1A-495C-873B-1828F198C028}">
      <dgm:prSet/>
      <dgm:spPr/>
      <dgm:t>
        <a:bodyPr/>
        <a:lstStyle/>
        <a:p>
          <a:endParaRPr lang="en-US"/>
        </a:p>
      </dgm:t>
    </dgm:pt>
    <dgm:pt modelId="{440A9815-3488-4E34-86E5-CE2DED78FE41}">
      <dgm:prSet phldrT="[Text]" custT="1"/>
      <dgm:spPr/>
      <dgm:t>
        <a:bodyPr/>
        <a:lstStyle/>
        <a:p>
          <a:r>
            <a:rPr lang="en-US" sz="1200" dirty="0"/>
            <a:t>New deployments needed</a:t>
          </a:r>
        </a:p>
      </dgm:t>
    </dgm:pt>
    <dgm:pt modelId="{80F2D27D-AC20-4104-836B-14AEFF291A9E}" type="parTrans" cxnId="{83C84C8B-0C53-4F51-B09F-2A3E95D99833}">
      <dgm:prSet/>
      <dgm:spPr/>
      <dgm:t>
        <a:bodyPr/>
        <a:lstStyle/>
        <a:p>
          <a:endParaRPr lang="en-US"/>
        </a:p>
      </dgm:t>
    </dgm:pt>
    <dgm:pt modelId="{F088F25A-53DA-4EF5-8DD0-11C66F890608}" type="sibTrans" cxnId="{83C84C8B-0C53-4F51-B09F-2A3E95D99833}">
      <dgm:prSet/>
      <dgm:spPr/>
      <dgm:t>
        <a:bodyPr/>
        <a:lstStyle/>
        <a:p>
          <a:endParaRPr lang="en-US"/>
        </a:p>
      </dgm:t>
    </dgm:pt>
    <dgm:pt modelId="{37D0ECCA-58E2-43C8-8826-C7305E37CF34}">
      <dgm:prSet phldrT="[Text]" custT="1"/>
      <dgm:spPr/>
      <dgm:t>
        <a:bodyPr/>
        <a:lstStyle/>
        <a:p>
          <a:r>
            <a:rPr lang="en-US" sz="1200" dirty="0"/>
            <a:t>require a single deployment into a production setting</a:t>
          </a:r>
        </a:p>
      </dgm:t>
    </dgm:pt>
    <dgm:pt modelId="{82E22B01-1DAE-4B68-AB7B-86294E6EEF5D}" type="parTrans" cxnId="{205E8932-BEAB-4E1B-930E-36D5E83FF8C7}">
      <dgm:prSet/>
      <dgm:spPr/>
      <dgm:t>
        <a:bodyPr/>
        <a:lstStyle/>
        <a:p>
          <a:endParaRPr lang="en-US"/>
        </a:p>
      </dgm:t>
    </dgm:pt>
    <dgm:pt modelId="{488FFFEE-9308-4EA6-9446-C284F29F3E6F}" type="sibTrans" cxnId="{205E8932-BEAB-4E1B-930E-36D5E83FF8C7}">
      <dgm:prSet/>
      <dgm:spPr/>
      <dgm:t>
        <a:bodyPr/>
        <a:lstStyle/>
        <a:p>
          <a:endParaRPr lang="en-US"/>
        </a:p>
      </dgm:t>
    </dgm:pt>
    <dgm:pt modelId="{9EF76C99-AD91-490A-8DDD-A49810967D88}">
      <dgm:prSet phldrT="[Text]" custT="1"/>
      <dgm:spPr/>
      <dgm:t>
        <a:bodyPr/>
        <a:lstStyle/>
        <a:p>
          <a:r>
            <a:rPr lang="en-US" sz="1200" dirty="0"/>
            <a:t>Do not have entire dataset while being trained – is a challenge</a:t>
          </a:r>
        </a:p>
      </dgm:t>
    </dgm:pt>
    <dgm:pt modelId="{F4A8495D-C228-4192-A825-AF5B395B8803}" type="parTrans" cxnId="{29F9354A-F542-42B4-8E94-82D0B4778BA3}">
      <dgm:prSet/>
      <dgm:spPr/>
      <dgm:t>
        <a:bodyPr/>
        <a:lstStyle/>
        <a:p>
          <a:endParaRPr lang="en-US"/>
        </a:p>
      </dgm:t>
    </dgm:pt>
    <dgm:pt modelId="{ED187B6E-396E-4236-AA47-65E72424D064}" type="sibTrans" cxnId="{29F9354A-F542-42B4-8E94-82D0B4778BA3}">
      <dgm:prSet/>
      <dgm:spPr/>
      <dgm:t>
        <a:bodyPr/>
        <a:lstStyle/>
        <a:p>
          <a:endParaRPr lang="en-US"/>
        </a:p>
      </dgm:t>
    </dgm:pt>
    <dgm:pt modelId="{DAD08DA9-1C65-474A-B539-E2BEB868DCF6}">
      <dgm:prSet phldrT="[Text]" custT="1"/>
      <dgm:spPr/>
      <dgm:t>
        <a:bodyPr/>
        <a:lstStyle/>
        <a:p>
          <a:r>
            <a:rPr lang="en-US" sz="1200" dirty="0"/>
            <a:t>One such training style is known as </a:t>
          </a:r>
          <a:r>
            <a:rPr lang="en-US" sz="1200" dirty="0">
              <a:solidFill>
                <a:srgbClr val="0070C0"/>
              </a:solidFill>
            </a:rPr>
            <a:t>Reinforcement Learning (refer Deep learning)</a:t>
          </a:r>
        </a:p>
      </dgm:t>
    </dgm:pt>
    <dgm:pt modelId="{54FAE0B8-20DA-4FB8-B4E2-C2F17A021858}" type="parTrans" cxnId="{830C750C-814E-4346-82EE-33B59BB722D1}">
      <dgm:prSet/>
      <dgm:spPr/>
      <dgm:t>
        <a:bodyPr/>
        <a:lstStyle/>
        <a:p>
          <a:endParaRPr lang="en-US"/>
        </a:p>
      </dgm:t>
    </dgm:pt>
    <dgm:pt modelId="{4FEE65B5-A739-48C4-BD7E-CE0EF1211FAC}" type="sibTrans" cxnId="{830C750C-814E-4346-82EE-33B59BB722D1}">
      <dgm:prSet/>
      <dgm:spPr/>
      <dgm:t>
        <a:bodyPr/>
        <a:lstStyle/>
        <a:p>
          <a:endParaRPr lang="en-US"/>
        </a:p>
      </dgm:t>
    </dgm:pt>
    <dgm:pt modelId="{9F5BE2D9-E821-4D78-8871-D62EE1512E0A}">
      <dgm:prSet phldrT="[Text]" custT="1"/>
      <dgm:spPr/>
      <dgm:t>
        <a:bodyPr/>
        <a:lstStyle/>
        <a:p>
          <a:endParaRPr lang="en-US" sz="1200" dirty="0"/>
        </a:p>
      </dgm:t>
    </dgm:pt>
    <dgm:pt modelId="{724F7066-CE3B-43C7-9B2B-0CF2744D1E35}" type="parTrans" cxnId="{C040B765-2F1B-4E61-B79E-B8A94A69F9A7}">
      <dgm:prSet/>
      <dgm:spPr/>
      <dgm:t>
        <a:bodyPr/>
        <a:lstStyle/>
        <a:p>
          <a:endParaRPr lang="en-US"/>
        </a:p>
      </dgm:t>
    </dgm:pt>
    <dgm:pt modelId="{59C07E08-978C-4A80-A7A1-235A8DC14364}" type="sibTrans" cxnId="{C040B765-2F1B-4E61-B79E-B8A94A69F9A7}">
      <dgm:prSet/>
      <dgm:spPr/>
      <dgm:t>
        <a:bodyPr/>
        <a:lstStyle/>
        <a:p>
          <a:endParaRPr lang="en-US"/>
        </a:p>
      </dgm:t>
    </dgm:pt>
    <dgm:pt modelId="{26F04780-1453-4AB8-8C8E-E4C25584A94D}" type="pres">
      <dgm:prSet presAssocID="{A171F084-E903-41CD-BAD6-44115B5679A7}" presName="linear" presStyleCnt="0">
        <dgm:presLayoutVars>
          <dgm:animLvl val="lvl"/>
          <dgm:resizeHandles val="exact"/>
        </dgm:presLayoutVars>
      </dgm:prSet>
      <dgm:spPr/>
    </dgm:pt>
    <dgm:pt modelId="{4A7338BE-1F11-4861-B70E-32B0188879E4}" type="pres">
      <dgm:prSet presAssocID="{4AC627C5-C714-41A9-83C7-9E1D97B581CF}" presName="parentText" presStyleLbl="node1" presStyleIdx="0" presStyleCnt="2" custScaleY="37150">
        <dgm:presLayoutVars>
          <dgm:chMax val="0"/>
          <dgm:bulletEnabled val="1"/>
        </dgm:presLayoutVars>
      </dgm:prSet>
      <dgm:spPr/>
    </dgm:pt>
    <dgm:pt modelId="{693391D1-0313-413D-8B0F-1209D27CE463}" type="pres">
      <dgm:prSet presAssocID="{4AC627C5-C714-41A9-83C7-9E1D97B581CF}" presName="childText" presStyleLbl="revTx" presStyleIdx="0" presStyleCnt="2">
        <dgm:presLayoutVars>
          <dgm:bulletEnabled val="1"/>
        </dgm:presLayoutVars>
      </dgm:prSet>
      <dgm:spPr/>
    </dgm:pt>
    <dgm:pt modelId="{3365582A-F98F-4B74-9E8C-3081971BA16F}" type="pres">
      <dgm:prSet presAssocID="{76723B44-DDE7-498E-AE2B-15DC0BB9009D}" presName="parentText" presStyleLbl="node1" presStyleIdx="1" presStyleCnt="2" custScaleY="37677">
        <dgm:presLayoutVars>
          <dgm:chMax val="0"/>
          <dgm:bulletEnabled val="1"/>
        </dgm:presLayoutVars>
      </dgm:prSet>
      <dgm:spPr/>
    </dgm:pt>
    <dgm:pt modelId="{9E989D3F-897E-47E0-B66B-40A60F83AA3F}" type="pres">
      <dgm:prSet presAssocID="{76723B44-DDE7-498E-AE2B-15DC0BB9009D}" presName="childText" presStyleLbl="revTx" presStyleIdx="1" presStyleCnt="2">
        <dgm:presLayoutVars>
          <dgm:bulletEnabled val="1"/>
        </dgm:presLayoutVars>
      </dgm:prSet>
      <dgm:spPr/>
    </dgm:pt>
  </dgm:ptLst>
  <dgm:cxnLst>
    <dgm:cxn modelId="{A66C0F02-ACB9-4C37-AE87-866F5FF6FE33}" srcId="{4AC627C5-C714-41A9-83C7-9E1D97B581CF}" destId="{59EECBFB-3ADE-4E6A-AA83-6F5733E4DFA1}" srcOrd="1" destOrd="0" parTransId="{AD131DA7-6AAC-4DCE-8F06-6785EADE3221}" sibTransId="{02975ABC-16CB-4D22-99B3-8556C6F658AE}"/>
    <dgm:cxn modelId="{830C750C-814E-4346-82EE-33B59BB722D1}" srcId="{76723B44-DDE7-498E-AE2B-15DC0BB9009D}" destId="{DAD08DA9-1C65-474A-B539-E2BEB868DCF6}" srcOrd="5" destOrd="0" parTransId="{54FAE0B8-20DA-4FB8-B4E2-C2F17A021858}" sibTransId="{4FEE65B5-A739-48C4-BD7E-CE0EF1211FAC}"/>
    <dgm:cxn modelId="{B7050C11-7C72-433E-94F3-1DD6A8DBBE51}" srcId="{76723B44-DDE7-498E-AE2B-15DC0BB9009D}" destId="{C30CEE08-F8B2-4E9F-A4F0-CF709704CC9C}" srcOrd="0" destOrd="0" parTransId="{53D4B96E-6236-4E07-8D7A-35D1E6519CF7}" sibTransId="{E12A74CC-CFF4-449A-B946-BABDA702E02D}"/>
    <dgm:cxn modelId="{20CE561C-9D7A-4ECB-B22C-9A8477C8F2C7}" srcId="{A171F084-E903-41CD-BAD6-44115B5679A7}" destId="{4AC627C5-C714-41A9-83C7-9E1D97B581CF}" srcOrd="0" destOrd="0" parTransId="{84591EF3-C9A6-431F-84E3-58F600337C2E}" sibTransId="{63D18DE6-6891-4645-87E8-A43F9789520D}"/>
    <dgm:cxn modelId="{205E8932-BEAB-4E1B-930E-36D5E83FF8C7}" srcId="{76723B44-DDE7-498E-AE2B-15DC0BB9009D}" destId="{37D0ECCA-58E2-43C8-8826-C7305E37CF34}" srcOrd="2" destOrd="0" parTransId="{82E22B01-1DAE-4B68-AB7B-86294E6EEF5D}" sibTransId="{488FFFEE-9308-4EA6-9446-C284F29F3E6F}"/>
    <dgm:cxn modelId="{659C1761-02CE-4508-894B-FB8DD82D44D6}" srcId="{4AC627C5-C714-41A9-83C7-9E1D97B581CF}" destId="{BCF073DC-0CCD-4512-9E98-CA39BB12B6E6}" srcOrd="2" destOrd="0" parTransId="{E1CD9BD9-6B86-4116-9D73-A92DC51C5AE8}" sibTransId="{ABC51F05-1C38-4DBD-9820-71E489A644BC}"/>
    <dgm:cxn modelId="{C040B765-2F1B-4E61-B79E-B8A94A69F9A7}" srcId="{76723B44-DDE7-498E-AE2B-15DC0BB9009D}" destId="{9F5BE2D9-E821-4D78-8871-D62EE1512E0A}" srcOrd="4" destOrd="0" parTransId="{724F7066-CE3B-43C7-9B2B-0CF2744D1E35}" sibTransId="{59C07E08-978C-4A80-A7A1-235A8DC14364}"/>
    <dgm:cxn modelId="{51CBE846-B35A-4721-8751-200E935756EA}" type="presOf" srcId="{37D0ECCA-58E2-43C8-8826-C7305E37CF34}" destId="{9E989D3F-897E-47E0-B66B-40A60F83AA3F}" srcOrd="0" destOrd="2" presId="urn:microsoft.com/office/officeart/2005/8/layout/vList2"/>
    <dgm:cxn modelId="{29F9354A-F542-42B4-8E94-82D0B4778BA3}" srcId="{76723B44-DDE7-498E-AE2B-15DC0BB9009D}" destId="{9EF76C99-AD91-490A-8DDD-A49810967D88}" srcOrd="3" destOrd="0" parTransId="{F4A8495D-C228-4192-A825-AF5B395B8803}" sibTransId="{ED187B6E-396E-4236-AA47-65E72424D064}"/>
    <dgm:cxn modelId="{C232494C-C143-4497-B18D-97EA676536B6}" type="presOf" srcId="{76723B44-DDE7-498E-AE2B-15DC0BB9009D}" destId="{3365582A-F98F-4B74-9E8C-3081971BA16F}" srcOrd="0" destOrd="0" presId="urn:microsoft.com/office/officeart/2005/8/layout/vList2"/>
    <dgm:cxn modelId="{EFFAE251-DA1E-4690-827C-03F44EA3F21B}" srcId="{A171F084-E903-41CD-BAD6-44115B5679A7}" destId="{76723B44-DDE7-498E-AE2B-15DC0BB9009D}" srcOrd="1" destOrd="0" parTransId="{2714D32B-7F47-4724-8709-A0A217FB9CA6}" sibTransId="{5F62F4FD-5EDE-4E13-AE71-FFE003F2F212}"/>
    <dgm:cxn modelId="{86321E54-5FF6-4601-B630-A68099E9C074}" type="presOf" srcId="{BCF073DC-0CCD-4512-9E98-CA39BB12B6E6}" destId="{693391D1-0313-413D-8B0F-1209D27CE463}" srcOrd="0" destOrd="2" presId="urn:microsoft.com/office/officeart/2005/8/layout/vList2"/>
    <dgm:cxn modelId="{B58E2B86-B420-4784-B0CA-CCE51E3998EB}" type="presOf" srcId="{DAD08DA9-1C65-474A-B539-E2BEB868DCF6}" destId="{9E989D3F-897E-47E0-B66B-40A60F83AA3F}" srcOrd="0" destOrd="5" presId="urn:microsoft.com/office/officeart/2005/8/layout/vList2"/>
    <dgm:cxn modelId="{83C84C8B-0C53-4F51-B09F-2A3E95D99833}" srcId="{4AC627C5-C714-41A9-83C7-9E1D97B581CF}" destId="{440A9815-3488-4E34-86E5-CE2DED78FE41}" srcOrd="4" destOrd="0" parTransId="{80F2D27D-AC20-4104-836B-14AEFF291A9E}" sibTransId="{F088F25A-53DA-4EF5-8DD0-11C66F890608}"/>
    <dgm:cxn modelId="{F2056D8D-4060-4254-B341-F1E91A10AB84}" type="presOf" srcId="{693925B6-7782-40AA-AB4F-F4AC4EA150C8}" destId="{9E989D3F-897E-47E0-B66B-40A60F83AA3F}" srcOrd="0" destOrd="1" presId="urn:microsoft.com/office/officeart/2005/8/layout/vList2"/>
    <dgm:cxn modelId="{EFD24D90-2909-4F75-9393-DC5F30B94BC9}" type="presOf" srcId="{8F16EFD9-AC42-4EB5-BAF4-6BFD64F571F3}" destId="{693391D1-0313-413D-8B0F-1209D27CE463}" srcOrd="0" destOrd="3" presId="urn:microsoft.com/office/officeart/2005/8/layout/vList2"/>
    <dgm:cxn modelId="{F3B93493-BA86-412B-9D6A-9FAA6A47B179}" type="presOf" srcId="{4AC627C5-C714-41A9-83C7-9E1D97B581CF}" destId="{4A7338BE-1F11-4861-B70E-32B0188879E4}" srcOrd="0" destOrd="0" presId="urn:microsoft.com/office/officeart/2005/8/layout/vList2"/>
    <dgm:cxn modelId="{8A463895-D16D-41EF-B1CE-4D464146AB90}" type="presOf" srcId="{9F5BE2D9-E821-4D78-8871-D62EE1512E0A}" destId="{9E989D3F-897E-47E0-B66B-40A60F83AA3F}" srcOrd="0" destOrd="4" presId="urn:microsoft.com/office/officeart/2005/8/layout/vList2"/>
    <dgm:cxn modelId="{5A2E8CAB-06EC-4E16-B44C-6CFE97709830}" srcId="{4AC627C5-C714-41A9-83C7-9E1D97B581CF}" destId="{8F16EFD9-AC42-4EB5-BAF4-6BFD64F571F3}" srcOrd="3" destOrd="0" parTransId="{47809793-776F-416D-9C0B-651B300EA2E1}" sibTransId="{851645AA-2236-47E0-B150-61F9CE3E29CD}"/>
    <dgm:cxn modelId="{075637B8-106F-4C10-8FCF-E648E53B1EFD}" type="presOf" srcId="{440A9815-3488-4E34-86E5-CE2DED78FE41}" destId="{693391D1-0313-413D-8B0F-1209D27CE463}" srcOrd="0" destOrd="4" presId="urn:microsoft.com/office/officeart/2005/8/layout/vList2"/>
    <dgm:cxn modelId="{512011C8-3F79-4AE4-A6AB-99E81F245821}" type="presOf" srcId="{59EECBFB-3ADE-4E6A-AA83-6F5733E4DFA1}" destId="{693391D1-0313-413D-8B0F-1209D27CE463}" srcOrd="0" destOrd="1" presId="urn:microsoft.com/office/officeart/2005/8/layout/vList2"/>
    <dgm:cxn modelId="{F1C8E1D7-3218-45A7-8FCE-42EA3961E0A7}" type="presOf" srcId="{BCF21A05-4711-4F8F-85B7-7376F2CA26C0}" destId="{693391D1-0313-413D-8B0F-1209D27CE463}" srcOrd="0" destOrd="0" presId="urn:microsoft.com/office/officeart/2005/8/layout/vList2"/>
    <dgm:cxn modelId="{AD495EE1-3C1A-495C-873B-1828F198C028}" srcId="{76723B44-DDE7-498E-AE2B-15DC0BB9009D}" destId="{693925B6-7782-40AA-AB4F-F4AC4EA150C8}" srcOrd="1" destOrd="0" parTransId="{A9B2FF16-7B26-45F8-8364-03C616BA13F5}" sibTransId="{0C990DD2-2F3D-4E1D-B99C-EB08DB898E05}"/>
    <dgm:cxn modelId="{3ED4D6E5-EE9B-48A5-B8A5-928CBAF3EBA4}" srcId="{4AC627C5-C714-41A9-83C7-9E1D97B581CF}" destId="{BCF21A05-4711-4F8F-85B7-7376F2CA26C0}" srcOrd="0" destOrd="0" parTransId="{4DD5EF15-5EA5-41C5-9AA8-D4FA8F17ED1B}" sibTransId="{D1A8EB6A-9CD9-4570-AA01-F61D5F3065EB}"/>
    <dgm:cxn modelId="{70D1BFF1-3F9D-46D5-BA5C-B56357475284}" type="presOf" srcId="{9EF76C99-AD91-490A-8DDD-A49810967D88}" destId="{9E989D3F-897E-47E0-B66B-40A60F83AA3F}" srcOrd="0" destOrd="3" presId="urn:microsoft.com/office/officeart/2005/8/layout/vList2"/>
    <dgm:cxn modelId="{C8AF44F3-A6F2-422C-9DFC-37326F37F15F}" type="presOf" srcId="{A171F084-E903-41CD-BAD6-44115B5679A7}" destId="{26F04780-1453-4AB8-8C8E-E4C25584A94D}" srcOrd="0" destOrd="0" presId="urn:microsoft.com/office/officeart/2005/8/layout/vList2"/>
    <dgm:cxn modelId="{F255E5F8-D420-475A-ADE6-92397B0CC28D}" type="presOf" srcId="{C30CEE08-F8B2-4E9F-A4F0-CF709704CC9C}" destId="{9E989D3F-897E-47E0-B66B-40A60F83AA3F}" srcOrd="0" destOrd="0" presId="urn:microsoft.com/office/officeart/2005/8/layout/vList2"/>
    <dgm:cxn modelId="{527418CC-7704-4EBB-BDA6-A450893EBEC3}" type="presParOf" srcId="{26F04780-1453-4AB8-8C8E-E4C25584A94D}" destId="{4A7338BE-1F11-4861-B70E-32B0188879E4}" srcOrd="0" destOrd="0" presId="urn:microsoft.com/office/officeart/2005/8/layout/vList2"/>
    <dgm:cxn modelId="{F9FAE8B3-A354-476A-BAF3-D64DB50F9AAA}" type="presParOf" srcId="{26F04780-1453-4AB8-8C8E-E4C25584A94D}" destId="{693391D1-0313-413D-8B0F-1209D27CE463}" srcOrd="1" destOrd="0" presId="urn:microsoft.com/office/officeart/2005/8/layout/vList2"/>
    <dgm:cxn modelId="{A8257157-0771-416E-A696-B8D64A89E244}" type="presParOf" srcId="{26F04780-1453-4AB8-8C8E-E4C25584A94D}" destId="{3365582A-F98F-4B74-9E8C-3081971BA16F}" srcOrd="2" destOrd="0" presId="urn:microsoft.com/office/officeart/2005/8/layout/vList2"/>
    <dgm:cxn modelId="{977D11BF-9674-404E-AF8A-E2F8A4BC7450}" type="presParOf" srcId="{26F04780-1453-4AB8-8C8E-E4C25584A94D}" destId="{9E989D3F-897E-47E0-B66B-40A60F83AA3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338BE-1F11-4861-B70E-32B0188879E4}">
      <dsp:nvSpPr>
        <dsp:cNvPr id="0" name=""/>
        <dsp:cNvSpPr/>
      </dsp:nvSpPr>
      <dsp:spPr>
        <a:xfrm>
          <a:off x="0" y="10230"/>
          <a:ext cx="8824570" cy="43813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0070C0"/>
              </a:solidFill>
            </a:rPr>
            <a:t>Offline</a:t>
          </a:r>
          <a:endParaRPr lang="en-US" sz="1600" kern="1200" dirty="0"/>
        </a:p>
      </dsp:txBody>
      <dsp:txXfrm>
        <a:off x="21388" y="31618"/>
        <a:ext cx="8781794" cy="395356"/>
      </dsp:txXfrm>
    </dsp:sp>
    <dsp:sp modelId="{693391D1-0313-413D-8B0F-1209D27CE463}">
      <dsp:nvSpPr>
        <dsp:cNvPr id="0" name=""/>
        <dsp:cNvSpPr/>
      </dsp:nvSpPr>
      <dsp:spPr>
        <a:xfrm>
          <a:off x="0" y="448362"/>
          <a:ext cx="8824570" cy="1141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180"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trained in a single pass</a:t>
          </a:r>
        </a:p>
        <a:p>
          <a:pPr marL="114300" lvl="1" indent="-114300" algn="l" defTabSz="533400">
            <a:lnSpc>
              <a:spcPct val="90000"/>
            </a:lnSpc>
            <a:spcBef>
              <a:spcPct val="0"/>
            </a:spcBef>
            <a:spcAft>
              <a:spcPct val="20000"/>
            </a:spcAft>
            <a:buChar char="•"/>
          </a:pPr>
          <a:r>
            <a:rPr lang="en-US" sz="1200" kern="1200" dirty="0"/>
            <a:t>Entire training dataset is needed</a:t>
          </a:r>
        </a:p>
        <a:p>
          <a:pPr marL="114300" lvl="1" indent="-114300" algn="l" defTabSz="533400">
            <a:lnSpc>
              <a:spcPct val="90000"/>
            </a:lnSpc>
            <a:spcBef>
              <a:spcPct val="0"/>
            </a:spcBef>
            <a:spcAft>
              <a:spcPct val="20000"/>
            </a:spcAft>
            <a:buChar char="•"/>
          </a:pPr>
          <a:r>
            <a:rPr lang="en-US" sz="1200" kern="1200" dirty="0"/>
            <a:t>models are static in that once trained, their predictions will not change until a new model is created through a subsequent training stage</a:t>
          </a:r>
        </a:p>
        <a:p>
          <a:pPr marL="114300" lvl="1" indent="-114300" algn="l" defTabSz="533400">
            <a:lnSpc>
              <a:spcPct val="90000"/>
            </a:lnSpc>
            <a:spcBef>
              <a:spcPct val="0"/>
            </a:spcBef>
            <a:spcAft>
              <a:spcPct val="20000"/>
            </a:spcAft>
            <a:buChar char="•"/>
          </a:pPr>
          <a:r>
            <a:rPr lang="en-US" sz="1200" kern="1200" dirty="0"/>
            <a:t>performance is easier to evaluate due to this deterministic behavior</a:t>
          </a:r>
        </a:p>
        <a:p>
          <a:pPr marL="114300" lvl="1" indent="-114300" algn="l" defTabSz="533400">
            <a:lnSpc>
              <a:spcPct val="90000"/>
            </a:lnSpc>
            <a:spcBef>
              <a:spcPct val="0"/>
            </a:spcBef>
            <a:spcAft>
              <a:spcPct val="20000"/>
            </a:spcAft>
            <a:buChar char="•"/>
          </a:pPr>
          <a:r>
            <a:rPr lang="en-US" sz="1200" kern="1200" dirty="0"/>
            <a:t>New deployments needed</a:t>
          </a:r>
        </a:p>
      </dsp:txBody>
      <dsp:txXfrm>
        <a:off x="0" y="448362"/>
        <a:ext cx="8824570" cy="1141087"/>
      </dsp:txXfrm>
    </dsp:sp>
    <dsp:sp modelId="{3365582A-F98F-4B74-9E8C-3081971BA16F}">
      <dsp:nvSpPr>
        <dsp:cNvPr id="0" name=""/>
        <dsp:cNvSpPr/>
      </dsp:nvSpPr>
      <dsp:spPr>
        <a:xfrm>
          <a:off x="0" y="1589450"/>
          <a:ext cx="8824570" cy="444347"/>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0070C0"/>
              </a:solidFill>
            </a:rPr>
            <a:t>Online</a:t>
          </a:r>
        </a:p>
      </dsp:txBody>
      <dsp:txXfrm>
        <a:off x="21691" y="1611141"/>
        <a:ext cx="8781188" cy="400965"/>
      </dsp:txXfrm>
    </dsp:sp>
    <dsp:sp modelId="{9E989D3F-897E-47E0-B66B-40A60F83AA3F}">
      <dsp:nvSpPr>
        <dsp:cNvPr id="0" name=""/>
        <dsp:cNvSpPr/>
      </dsp:nvSpPr>
      <dsp:spPr>
        <a:xfrm>
          <a:off x="0" y="2033797"/>
          <a:ext cx="8824570" cy="117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180"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trained incrementally over time</a:t>
          </a:r>
        </a:p>
        <a:p>
          <a:pPr marL="114300" lvl="1" indent="-114300" algn="l" defTabSz="533400">
            <a:lnSpc>
              <a:spcPct val="90000"/>
            </a:lnSpc>
            <a:spcBef>
              <a:spcPct val="0"/>
            </a:spcBef>
            <a:spcAft>
              <a:spcPct val="20000"/>
            </a:spcAft>
            <a:buChar char="•"/>
          </a:pPr>
          <a:r>
            <a:rPr lang="en-US" sz="1200" kern="1200" dirty="0"/>
            <a:t>dynamically evolves over time</a:t>
          </a:r>
        </a:p>
        <a:p>
          <a:pPr marL="114300" lvl="1" indent="-114300" algn="l" defTabSz="533400">
            <a:lnSpc>
              <a:spcPct val="90000"/>
            </a:lnSpc>
            <a:spcBef>
              <a:spcPct val="0"/>
            </a:spcBef>
            <a:spcAft>
              <a:spcPct val="20000"/>
            </a:spcAft>
            <a:buChar char="•"/>
          </a:pPr>
          <a:r>
            <a:rPr lang="en-US" sz="1200" kern="1200" dirty="0"/>
            <a:t>require a single deployment into a production setting</a:t>
          </a:r>
        </a:p>
        <a:p>
          <a:pPr marL="114300" lvl="1" indent="-114300" algn="l" defTabSz="533400">
            <a:lnSpc>
              <a:spcPct val="90000"/>
            </a:lnSpc>
            <a:spcBef>
              <a:spcPct val="0"/>
            </a:spcBef>
            <a:spcAft>
              <a:spcPct val="20000"/>
            </a:spcAft>
            <a:buChar char="•"/>
          </a:pPr>
          <a:r>
            <a:rPr lang="en-US" sz="1200" kern="1200" dirty="0"/>
            <a:t>Do not have entire dataset while being trained – is a challenge</a:t>
          </a:r>
        </a:p>
        <a:p>
          <a:pPr marL="114300" lvl="1" indent="-114300" algn="l" defTabSz="533400">
            <a:lnSpc>
              <a:spcPct val="90000"/>
            </a:lnSpc>
            <a:spcBef>
              <a:spcPct val="0"/>
            </a:spcBef>
            <a:spcAft>
              <a:spcPct val="20000"/>
            </a:spcAft>
            <a:buChar char="•"/>
          </a:pPr>
          <a:endParaRPr lang="en-US" sz="1200" kern="1200" dirty="0"/>
        </a:p>
        <a:p>
          <a:pPr marL="114300" lvl="1" indent="-114300" algn="l" defTabSz="533400">
            <a:lnSpc>
              <a:spcPct val="90000"/>
            </a:lnSpc>
            <a:spcBef>
              <a:spcPct val="0"/>
            </a:spcBef>
            <a:spcAft>
              <a:spcPct val="20000"/>
            </a:spcAft>
            <a:buChar char="•"/>
          </a:pPr>
          <a:r>
            <a:rPr lang="en-US" sz="1200" kern="1200" dirty="0"/>
            <a:t>One such training style is known as </a:t>
          </a:r>
          <a:r>
            <a:rPr lang="en-US" sz="1200" kern="1200" dirty="0">
              <a:solidFill>
                <a:srgbClr val="0070C0"/>
              </a:solidFill>
            </a:rPr>
            <a:t>Reinforcement Learning (refer Deep learning)</a:t>
          </a:r>
        </a:p>
      </dsp:txBody>
      <dsp:txXfrm>
        <a:off x="0" y="2033797"/>
        <a:ext cx="8824570" cy="11736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2BDDF6-302D-41B3-BAFD-AC28624CAA02}"/>
              </a:ext>
            </a:extLst>
          </p:cNvPr>
          <p:cNvSpPr>
            <a:spLocks noGrp="1"/>
          </p:cNvSpPr>
          <p:nvPr>
            <p:ph type="hdr" sz="quarter"/>
          </p:nvPr>
        </p:nvSpPr>
        <p:spPr>
          <a:xfrm>
            <a:off x="0" y="0"/>
            <a:ext cx="2971800" cy="4984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D0240B-8CF4-4C08-8D15-2800399E6E8B}"/>
              </a:ext>
            </a:extLst>
          </p:cNvPr>
          <p:cNvSpPr>
            <a:spLocks noGrp="1"/>
          </p:cNvSpPr>
          <p:nvPr>
            <p:ph type="dt" sz="quarter" idx="1"/>
          </p:nvPr>
        </p:nvSpPr>
        <p:spPr>
          <a:xfrm>
            <a:off x="3884613" y="0"/>
            <a:ext cx="2971800" cy="498475"/>
          </a:xfrm>
          <a:prstGeom prst="rect">
            <a:avLst/>
          </a:prstGeom>
        </p:spPr>
        <p:txBody>
          <a:bodyPr vert="horz" lIns="91440" tIns="45720" rIns="91440" bIns="45720" rtlCol="0"/>
          <a:lstStyle>
            <a:lvl1pPr algn="r">
              <a:defRPr sz="1200"/>
            </a:lvl1pPr>
          </a:lstStyle>
          <a:p>
            <a:fld id="{A620B5A5-0365-41F6-AD78-4D08F86D41EF}" type="datetimeFigureOut">
              <a:rPr lang="en-US" smtClean="0"/>
              <a:t>1/14/19</a:t>
            </a:fld>
            <a:endParaRPr lang="en-US"/>
          </a:p>
        </p:txBody>
      </p:sp>
      <p:sp>
        <p:nvSpPr>
          <p:cNvPr id="4" name="Footer Placeholder 3">
            <a:extLst>
              <a:ext uri="{FF2B5EF4-FFF2-40B4-BE49-F238E27FC236}">
                <a16:creationId xmlns:a16="http://schemas.microsoft.com/office/drawing/2014/main" id="{EC7000B5-3DB9-408E-A0D3-22C1B18C6E61}"/>
              </a:ext>
            </a:extLst>
          </p:cNvPr>
          <p:cNvSpPr>
            <a:spLocks noGrp="1"/>
          </p:cNvSpPr>
          <p:nvPr>
            <p:ph type="ftr" sz="quarter" idx="2"/>
          </p:nvPr>
        </p:nvSpPr>
        <p:spPr>
          <a:xfrm>
            <a:off x="0" y="9447213"/>
            <a:ext cx="2971800" cy="4984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525C2D-8D10-4B9D-B60B-15C0B9AE3A80}"/>
              </a:ext>
            </a:extLst>
          </p:cNvPr>
          <p:cNvSpPr>
            <a:spLocks noGrp="1"/>
          </p:cNvSpPr>
          <p:nvPr>
            <p:ph type="sldNum" sz="quarter" idx="3"/>
          </p:nvPr>
        </p:nvSpPr>
        <p:spPr>
          <a:xfrm>
            <a:off x="3884613" y="9447213"/>
            <a:ext cx="2971800" cy="498475"/>
          </a:xfrm>
          <a:prstGeom prst="rect">
            <a:avLst/>
          </a:prstGeom>
        </p:spPr>
        <p:txBody>
          <a:bodyPr vert="horz" lIns="91440" tIns="45720" rIns="91440" bIns="45720" rtlCol="0" anchor="b"/>
          <a:lstStyle>
            <a:lvl1pPr algn="r">
              <a:defRPr sz="1200"/>
            </a:lvl1pPr>
          </a:lstStyle>
          <a:p>
            <a:fld id="{3D309C1F-EB5C-4D33-A0F9-5C1454B74C82}" type="slidenum">
              <a:rPr lang="en-US" smtClean="0"/>
              <a:t>‹#›</a:t>
            </a:fld>
            <a:endParaRPr lang="en-US"/>
          </a:p>
        </p:txBody>
      </p:sp>
    </p:spTree>
    <p:extLst>
      <p:ext uri="{BB962C8B-B14F-4D97-AF65-F5344CB8AC3E}">
        <p14:creationId xmlns:p14="http://schemas.microsoft.com/office/powerpoint/2010/main" val="3637725396"/>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16736" units="1/cm"/>
          <inkml:channelProperty channel="Y" name="resolution" value="40.1487" units="1/cm"/>
          <inkml:channelProperty channel="T" name="resolution" value="1" units="1/dev"/>
        </inkml:channelProperties>
      </inkml:inkSource>
      <inkml:timestamp xml:id="ts0" timeString="2018-06-28T13:59:00.81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0,'24'0'297,"24"0"-282,0 0-15,0 0 16,-24 0-16,48 0 16,-48 0-16,24 0 15,0 0-15,-24 0 16,24 0-16,0 0 15,0 0-15,24 0 16,-25 0-16,1 0 16,0 0-16,-24 0 15,24 0-15,-24 0 16,0 0-16,0 0 16,0 0-1,0 0-15,0 0 16,0 0-16,24 0 15,0 0 1,-24 0 0,0 0-16,0 0 15,24 0-15,-24 0 16,23 0 0,1 0-1,-24 0-15,0 0 16,24 0-16,0 0 15,0 0-15,-24 0 16,0 0-16,24 0 16,0 0-16,-24 0 15,0 0-15,0 0 16,24 0-16,-24 0 16,0 0-16,24 0 15,-25 0-15,1 0 16,24 0-16,-24 0 15,0 0 1,0 0 0,0 0-16,0 0 15,24 0 1,-24 0 0,0 0-16,0 0 31,24 0-31,-24 0 15,0 0 1,0 0 0,0 0-16,0 0 15,0 0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16736" units="1/cm"/>
          <inkml:channelProperty channel="Y" name="resolution" value="40.1487" units="1/cm"/>
          <inkml:channelProperty channel="T" name="resolution" value="1" units="1/dev"/>
        </inkml:channelProperties>
      </inkml:inkSource>
      <inkml:timestamp xml:id="ts0" timeString="2018-06-28T13:59:06.23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0,'48'0'172,"0"0"-157,-24 0-15,24 0 16,-24 0-16,23 0 16,-23 0-1,24 0-15,-24 0 16,24 0-1,-24 0-15,0 0 16,24 0-16,-24 0 16,24 0-1,0 0-15,0 0 16,-24 0-16,24 0 16,-24 0-16,24 0 15,-24 0-15,-1 0 16,1 0-16,0 0 15,0 0-15,0 0 16,0 0 0,0 0-1,0 0-15,0 0 16,24 0 0,-24 0-1,24 0 1,-24 0-1,24 0 1,-24 0 0,24 0-1,-24 0 1,24 0 0,-24 0-1,24 0-15,-1 0 16,-23 0-16,0 0 15,0 0 1,0 0-16,0 0 16,0 0-1,0 0-15,0 0 16,0 0 15,0 0-15,0 0-16,0 0 15,0 0 1,0 0 31,0 0-31,0 0-16,0 0 15,24 0 1,-24 0-1,0 0-15,0 0 16,0 0-16,0 0 16,0 0-16,-1 0 47,1 0-32,0 0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16736" units="1/cm"/>
          <inkml:channelProperty channel="Y" name="resolution" value="40.1487" units="1/cm"/>
          <inkml:channelProperty channel="T" name="resolution" value="1" units="1/dev"/>
        </inkml:channelProperties>
      </inkml:inkSource>
      <inkml:timestamp xml:id="ts0" timeString="2018-06-28T13:59:14.154"/>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0,'48'0'203,"0"0"-187,24 0-16,-25 0 16,25 0-16,-24 0 15,0 0-15,0 0 16,24 0-16,-24 0 16,0 0-1,-24 0-15,24 0 16,-24 0-1,0 0 1,0 0-16,0 0 16,23 0-1,1 0 1,-24 0-16,0 0 16,24 0-16,0 0 15,0 0 1,-24 0-16,24 0 15,-24 0-15,0 0 16,0 0 0,0 0-1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16736" units="1/cm"/>
          <inkml:channelProperty channel="Y" name="resolution" value="40.1487" units="1/cm"/>
          <inkml:channelProperty channel="T" name="resolution" value="1" units="1/dev"/>
        </inkml:channelProperties>
      </inkml:inkSource>
      <inkml:timestamp xml:id="ts0" timeString="2018-06-28T14:37:28.86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0,'21'0'125,"105"0"-125,42 0 15,-1 0-15,43 0 16,0 0-16,21 0 16,-42 0-16,42 0 15,-63 0-15,-21 0 16,21 0-16,-42 0 16,-42 0-16,42 0 15,-42 0-15,0 0 16,0 0-16,-42 0 15,0 0-15,-21 0 16,0 0-16,0 0 16,21 0-16,0 0 15,-21 0 1,0 0 15,0 0-31,0 0 31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16736" units="1/cm"/>
          <inkml:channelProperty channel="Y" name="resolution" value="40.1487" units="1/cm"/>
          <inkml:channelProperty channel="T" name="resolution" value="1" units="1/dev"/>
        </inkml:channelProperties>
      </inkml:inkSource>
      <inkml:timestamp xml:id="ts0" timeString="2018-06-28T14:37:31.08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0,'42'0'140,"21"0"-124,-21 0-1,21 0-15,0 0 16,20 0 0,-20 0-16,21 0 15,-42 0-15,21 0 16,-21 0-16,0 0 16,0 0-16,-21 0 15,0 0-15,0 0 16,0 0-16,0 0 15,0 0-15,0 0 16,0 0 0,0 0-16,0 0 15,21 0 17,-21 0 202,0 0-234,0 0 16,0 0-1,0 0 79,0 0-78</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33472" units="1/cm"/>
          <inkml:channelProperty channel="Y" name="resolution" value="40.1487" units="1/cm"/>
          <inkml:channelProperty channel="T" name="resolution" value="1" units="1/dev"/>
        </inkml:channelProperties>
      </inkml:inkSource>
      <inkml:timestamp xml:id="ts0" timeString="2018-06-29T08:26:22.112"/>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88 0,'23'0'187,"45"0"-171,24 0-16,-1 0 16,1 0-16,0 0 15,22 0-15,-23 0 16,-22 0-16,23 0 16,-69 0-16,45 0 15,-22 0-15,-23 0 16,0 0 46,0 0 1,-1 0-48,1 0 17,-23-23-17,23 23-15,0 0 63,23 0-32,-23 0-15,0 0-1,0 0-15,-1 0 16,24 0 0,-23 0-1,23 0 1,-23 0-1,45 0 610,47-45-609,-1 45-16,-22 0 16,22 0-16,23 0 15,24 0-15,22 0 16,-138 0-16,24 0 16,0 0-16,-46 0 15</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33472" units="1/cm"/>
          <inkml:channelProperty channel="Y" name="resolution" value="40.1487" units="1/cm"/>
          <inkml:channelProperty channel="T" name="resolution" value="1" units="1/dev"/>
        </inkml:channelProperties>
      </inkml:inkSource>
      <inkml:timestamp xml:id="ts0" timeString="2018-06-29T08:26:24.74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11 0,'23'0'125,"0"0"-109,0 0-1,-1 0 1,24 0-1,-23 0-15,23 0 16,-23 0-16,22 0 16,1 0-16,-23 0 15,0 0-15,46 0 16,-24 0-16,24 0 16,0 0-16,-46 0 15,22 0 1,-22 0-16,46 0 15,-23 0-15,-1 0 16,24 0-16,-46 0 16,23 0-16,-23 0 15,22 0-15,24 0 16,23 0-16,22 0 16,-22 0-16,-47 0 15,24 23-15,0-23 16,-24 0-16,24 23 15,-23-23-15,-23 0 16</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33472" units="1/cm"/>
          <inkml:channelProperty channel="Y" name="resolution" value="40.1487" units="1/cm"/>
          <inkml:channelProperty channel="T" name="resolution" value="1" units="1/dev"/>
        </inkml:channelProperties>
      </inkml:inkSource>
      <inkml:timestamp xml:id="ts0" timeString="2018-06-29T08:26:26.10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0,'46'22'109,"-23"-22"-93,45 0-16,1 0 16,0 0-16,22 0 15,24 0-15,-24 0 16,69 0-16,-68 23 15,91-23-15,-69 23 16,1 0-16,-47-23 16,-22 23-16,0-23 15,0 0 1,-23 0-16,0 23 16,-1-23-1,1 0 1</inkml:trace>
</inkml:ink>
</file>

<file path=ppt/ink/ink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33472" units="1/cm"/>
          <inkml:channelProperty channel="Y" name="resolution" value="40.1487" units="1/cm"/>
          <inkml:channelProperty channel="T" name="resolution" value="1" units="1/dev"/>
        </inkml:channelProperties>
      </inkml:inkSource>
      <inkml:timestamp xml:id="ts0" timeString="2018-06-29T08:26:32.32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24 0,'45'0'266,"-22"0"-266,0 0 15,0 0-15,0 0 16,0 0-1,0 0 17,22 0-32,1 0 15,23 0 1,-46 0-16,23 0 16,-24 0-16,1 0 15,0 0-15,23 0 16,0 0-1,-23 0 1,22 0 31,-22 0-31,0 0 15,0 0-16,0 0-15,0 0 16,0 0 0,0 0-1,-1 0 1,24 0-16,-23 0 109,0 0-93,0 0 15,0 23-15,0-23-1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 y="746125"/>
            <a:ext cx="6629400"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724202"/>
            <a:ext cx="5486400" cy="447556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everyone talking about DATA SCIENCE? Last 5 years of trend on google search gives a clear picture. Industry/companies/organization/academic institutions are searching more and more of “data science” and “python”.</a:t>
            </a:r>
          </a:p>
          <a:p>
            <a:endParaRPr lang="en-US" dirty="0"/>
          </a:p>
          <a:p>
            <a:r>
              <a:rPr lang="en-US" dirty="0"/>
              <a:t>Am sure, all of you have heard about “data science” and/or “python/R/Spark/Hadoop/Kafka/.. </a:t>
            </a:r>
            <a:r>
              <a:rPr lang="en-US" dirty="0" err="1"/>
              <a:t>Etc</a:t>
            </a:r>
            <a:r>
              <a:rPr lang="en-US" dirty="0"/>
              <a:t>” and have some idea about these terms. </a:t>
            </a:r>
          </a:p>
          <a:p>
            <a:endParaRPr lang="en-US" dirty="0"/>
          </a:p>
          <a:p>
            <a:r>
              <a:rPr lang="en-US" dirty="0"/>
              <a:t>History of DS – it goes back to early 2000s .. 2004 when Google’s search engine was making a huge impact on the way we surfed the web. The reason for big data projects of Google is apparently linked to our increasing dependence on ‘data driven way of living’</a:t>
            </a:r>
          </a:p>
          <a:p>
            <a:endParaRPr lang="en-US" dirty="0"/>
          </a:p>
          <a:p>
            <a:r>
              <a:rPr lang="en-US" dirty="0"/>
              <a:t>When  people talk of “data science” , they are in fact talking of companies like Google, Facebook, Twitter, Instagram etc. </a:t>
            </a:r>
          </a:p>
          <a:p>
            <a:endParaRPr lang="en-US" dirty="0"/>
          </a:p>
          <a:p>
            <a:endParaRPr lang="en-US" dirty="0"/>
          </a:p>
        </p:txBody>
      </p:sp>
    </p:spTree>
    <p:extLst>
      <p:ext uri="{BB962C8B-B14F-4D97-AF65-F5344CB8AC3E}">
        <p14:creationId xmlns:p14="http://schemas.microsoft.com/office/powerpoint/2010/main" val="299627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All enterprises have SM presence today. SM data very crucial to the enterprises for capturing data from the market and adjusting their production and marketing plans.</a:t>
            </a:r>
          </a:p>
        </p:txBody>
      </p:sp>
    </p:spTree>
    <p:extLst>
      <p:ext uri="{BB962C8B-B14F-4D97-AF65-F5344CB8AC3E}">
        <p14:creationId xmlns:p14="http://schemas.microsoft.com/office/powerpoint/2010/main" val="1567973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00B050"/>
                </a:solidFill>
              </a:defRPr>
            </a:lvl1pPr>
          </a:lstStyle>
          <a:p>
            <a:r>
              <a:rPr lang="en-US" dirty="0"/>
              <a:t>Click to edit Master title style</a:t>
            </a:r>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rgbClr val="00206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415234873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00B050"/>
                </a:solidFill>
              </a:defRPr>
            </a:lvl1pPr>
          </a:lstStyle>
          <a:p>
            <a:r>
              <a:rPr lang="en-US" dirty="0"/>
              <a:t>Click to edit Master title style</a:t>
            </a:r>
          </a:p>
        </p:txBody>
      </p:sp>
      <p:sp>
        <p:nvSpPr>
          <p:cNvPr id="3" name="Content Placeholder 2"/>
          <p:cNvSpPr>
            <a:spLocks noGrp="1"/>
          </p:cNvSpPr>
          <p:nvPr>
            <p:ph idx="1"/>
          </p:nvPr>
        </p:nvSpPr>
        <p:spPr>
          <a:xfrm>
            <a:off x="4665518" y="748144"/>
            <a:ext cx="4405746" cy="40108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9" name="Date Placeholder 8"/>
          <p:cNvSpPr>
            <a:spLocks noGrp="1"/>
          </p:cNvSpPr>
          <p:nvPr>
            <p:ph type="dt" sz="half" idx="10"/>
          </p:nvPr>
        </p:nvSpPr>
        <p:spPr/>
        <p:txBody>
          <a:bodyPr/>
          <a:lstStyle/>
          <a:p>
            <a:fld id="{2BD644C9-7BC7-4D6F-B8D9-1CF000CA5F8E}" type="datetime1">
              <a:rPr lang="en-US" smtClean="0"/>
              <a:t>1/14/19</a:t>
            </a:fld>
            <a:endParaRPr lang="en-US"/>
          </a:p>
        </p:txBody>
      </p:sp>
      <p:sp>
        <p:nvSpPr>
          <p:cNvPr id="10" name="Footer Placeholder 9"/>
          <p:cNvSpPr>
            <a:spLocks noGrp="1"/>
          </p:cNvSpPr>
          <p:nvPr>
            <p:ph type="ftr" sz="quarter" idx="11"/>
          </p:nvPr>
        </p:nvSpPr>
        <p:spPr>
          <a:xfrm>
            <a:off x="603504" y="4677156"/>
            <a:ext cx="3843598" cy="240030"/>
          </a:xfrm>
          <a:prstGeom prst="rect">
            <a:avLst/>
          </a:prstGeom>
        </p:spPr>
        <p:txBody>
          <a:bodyPr/>
          <a:lstStyle>
            <a:lvl1pPr>
              <a:defRPr>
                <a:solidFill>
                  <a:srgbClr val="FFFFFF">
                    <a:alpha val="70000"/>
                  </a:srgbClr>
                </a:solidFill>
              </a:defRPr>
            </a:lvl1pPr>
          </a:lstStyle>
          <a:p>
            <a:endParaRPr lang="en-US"/>
          </a:p>
        </p:txBody>
      </p:sp>
    </p:spTree>
    <p:extLst>
      <p:ext uri="{BB962C8B-B14F-4D97-AF65-F5344CB8AC3E}">
        <p14:creationId xmlns:p14="http://schemas.microsoft.com/office/powerpoint/2010/main" val="361903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00B050"/>
                </a:solidFill>
              </a:defRPr>
            </a:lvl1pPr>
          </a:lstStyle>
          <a:p>
            <a:r>
              <a:rPr lang="en-US" dirty="0"/>
              <a:t>Click to edit Master title style</a:t>
            </a:r>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03DAB19-1AC9-42C4-92E0-1D4CE97CC0B3}" type="datetime1">
              <a:rPr lang="en-US" smtClean="0"/>
              <a:t>1/14/19</a:t>
            </a:fld>
            <a:endParaRPr lang="en-US"/>
          </a:p>
        </p:txBody>
      </p:sp>
    </p:spTree>
    <p:extLst>
      <p:ext uri="{BB962C8B-B14F-4D97-AF65-F5344CB8AC3E}">
        <p14:creationId xmlns:p14="http://schemas.microsoft.com/office/powerpoint/2010/main" val="232718774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0" y="891539"/>
            <a:ext cx="9144000" cy="39714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D9D80E00-DEAC-45D7-B0EC-A4178BB9A641}"/>
              </a:ext>
            </a:extLst>
          </p:cNvPr>
          <p:cNvSpPr>
            <a:spLocks noGrp="1"/>
          </p:cNvSpPr>
          <p:nvPr>
            <p:ph type="sldNum" sz="quarter" idx="4"/>
          </p:nvPr>
        </p:nvSpPr>
        <p:spPr>
          <a:xfrm>
            <a:off x="7086600" y="486413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Slide no. </a:t>
            </a:r>
            <a:fld id="{7240F3D1-AE27-48C7-9FC9-EF8542F23A88}" type="slidenum">
              <a:rPr lang="en-US" smtClean="0"/>
              <a:pPr/>
              <a:t>‹#›</a:t>
            </a:fld>
            <a:endParaRPr lang="en-US" dirty="0"/>
          </a:p>
        </p:txBody>
      </p:sp>
      <p:sp>
        <p:nvSpPr>
          <p:cNvPr id="6" name="Date Placeholder 3">
            <a:extLst>
              <a:ext uri="{FF2B5EF4-FFF2-40B4-BE49-F238E27FC236}">
                <a16:creationId xmlns:a16="http://schemas.microsoft.com/office/drawing/2014/main" id="{6849CB33-727B-46B9-AC74-6A245EC0064D}"/>
              </a:ext>
            </a:extLst>
          </p:cNvPr>
          <p:cNvSpPr>
            <a:spLocks noGrp="1"/>
          </p:cNvSpPr>
          <p:nvPr>
            <p:ph type="dt" sz="half" idx="2"/>
          </p:nvPr>
        </p:nvSpPr>
        <p:spPr>
          <a:xfrm>
            <a:off x="-1" y="4853965"/>
            <a:ext cx="3875315" cy="242976"/>
          </a:xfrm>
          <a:prstGeom prst="rect">
            <a:avLst/>
          </a:prstGeom>
        </p:spPr>
        <p:txBody>
          <a:bodyPr vert="horz" lIns="91440" tIns="45720" rIns="91440" bIns="45720" rtlCol="0" anchor="ctr"/>
          <a:lstStyle>
            <a:lvl1pPr algn="r">
              <a:defRPr sz="788">
                <a:solidFill>
                  <a:schemeClr val="tx1">
                    <a:alpha val="70000"/>
                  </a:schemeClr>
                </a:solidFill>
              </a:defRPr>
            </a:lvl1pPr>
          </a:lstStyle>
          <a:p>
            <a:pPr algn="l"/>
            <a:fld id="{B7D6B663-8DAB-4EA1-B019-BBACB021B42A}" type="datetime1">
              <a:rPr lang="en-US" smtClean="0"/>
              <a:pPr algn="l"/>
              <a:t>1/14/19</a:t>
            </a:fld>
            <a:r>
              <a:rPr lang="en-US" dirty="0"/>
              <a:t> – </a:t>
            </a:r>
            <a:r>
              <a:rPr lang="en-US" dirty="0">
                <a:solidFill>
                  <a:srgbClr val="FF0000">
                    <a:alpha val="70000"/>
                  </a:srgbClr>
                </a:solidFill>
              </a:rPr>
              <a:t>content to be used for explanation/reference educational purposes,</a:t>
            </a:r>
          </a:p>
        </p:txBody>
      </p:sp>
    </p:spTree>
    <p:extLst>
      <p:ext uri="{BB962C8B-B14F-4D97-AF65-F5344CB8AC3E}">
        <p14:creationId xmlns:p14="http://schemas.microsoft.com/office/powerpoint/2010/main" val="172204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0" y="895800"/>
            <a:ext cx="4390264" cy="386323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0" y="895800"/>
            <a:ext cx="4572000" cy="38632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54D4DE1-88E5-4010-9E96-C865E3F1BA78}"/>
              </a:ext>
            </a:extLst>
          </p:cNvPr>
          <p:cNvSpPr>
            <a:spLocks noGrp="1"/>
          </p:cNvSpPr>
          <p:nvPr>
            <p:ph type="sldNum" sz="quarter" idx="4"/>
          </p:nvPr>
        </p:nvSpPr>
        <p:spPr>
          <a:xfrm>
            <a:off x="7086600" y="486413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Slide no. </a:t>
            </a:r>
            <a:fld id="{7240F3D1-AE27-48C7-9FC9-EF8542F23A88}" type="slidenum">
              <a:rPr lang="en-US" smtClean="0"/>
              <a:pPr/>
              <a:t>‹#›</a:t>
            </a:fld>
            <a:endParaRPr lang="en-US" dirty="0"/>
          </a:p>
        </p:txBody>
      </p:sp>
      <p:sp>
        <p:nvSpPr>
          <p:cNvPr id="9" name="Date Placeholder 3">
            <a:extLst>
              <a:ext uri="{FF2B5EF4-FFF2-40B4-BE49-F238E27FC236}">
                <a16:creationId xmlns:a16="http://schemas.microsoft.com/office/drawing/2014/main" id="{BDEE90A7-2003-4972-8CCD-0420D38442BA}"/>
              </a:ext>
            </a:extLst>
          </p:cNvPr>
          <p:cNvSpPr>
            <a:spLocks noGrp="1"/>
          </p:cNvSpPr>
          <p:nvPr>
            <p:ph type="dt" sz="half" idx="10"/>
          </p:nvPr>
        </p:nvSpPr>
        <p:spPr>
          <a:xfrm>
            <a:off x="-1" y="4853965"/>
            <a:ext cx="3875315" cy="242976"/>
          </a:xfrm>
          <a:prstGeom prst="rect">
            <a:avLst/>
          </a:prstGeom>
        </p:spPr>
        <p:txBody>
          <a:bodyPr vert="horz" lIns="91440" tIns="45720" rIns="91440" bIns="45720" rtlCol="0" anchor="ctr"/>
          <a:lstStyle>
            <a:lvl1pPr algn="r">
              <a:defRPr sz="788">
                <a:solidFill>
                  <a:schemeClr val="tx1">
                    <a:alpha val="70000"/>
                  </a:schemeClr>
                </a:solidFill>
              </a:defRPr>
            </a:lvl1pPr>
          </a:lstStyle>
          <a:p>
            <a:pPr algn="l"/>
            <a:fld id="{B7D6B663-8DAB-4EA1-B019-BBACB021B42A}" type="datetime1">
              <a:rPr lang="en-US" smtClean="0"/>
              <a:pPr algn="l"/>
              <a:t>1/14/19</a:t>
            </a:fld>
            <a:r>
              <a:rPr lang="en-US" dirty="0"/>
              <a:t> – </a:t>
            </a:r>
            <a:r>
              <a:rPr lang="en-US" dirty="0">
                <a:solidFill>
                  <a:srgbClr val="FF0000">
                    <a:alpha val="70000"/>
                  </a:srgbClr>
                </a:solidFill>
              </a:rPr>
              <a:t>content to be used for explanation/reference educational purposes,</a:t>
            </a:r>
          </a:p>
        </p:txBody>
      </p:sp>
    </p:spTree>
    <p:extLst>
      <p:ext uri="{BB962C8B-B14F-4D97-AF65-F5344CB8AC3E}">
        <p14:creationId xmlns:p14="http://schemas.microsoft.com/office/powerpoint/2010/main" val="3629543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948936"/>
            <a:ext cx="4425891"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p:cNvSpPr>
            <a:spLocks noGrp="1"/>
          </p:cNvSpPr>
          <p:nvPr>
            <p:ph sz="half" idx="2"/>
          </p:nvPr>
        </p:nvSpPr>
        <p:spPr>
          <a:xfrm>
            <a:off x="-1" y="1534396"/>
            <a:ext cx="4425892" cy="311033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90354" y="1534396"/>
            <a:ext cx="4425891" cy="3110339"/>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690354" y="948936"/>
            <a:ext cx="4438464"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9" name="Slide Number Placeholder 6">
            <a:extLst>
              <a:ext uri="{FF2B5EF4-FFF2-40B4-BE49-F238E27FC236}">
                <a16:creationId xmlns:a16="http://schemas.microsoft.com/office/drawing/2014/main" id="{79453041-3D19-452C-A72D-7B398299A640}"/>
              </a:ext>
            </a:extLst>
          </p:cNvPr>
          <p:cNvSpPr>
            <a:spLocks noGrp="1"/>
          </p:cNvSpPr>
          <p:nvPr>
            <p:ph type="sldNum" sz="quarter" idx="14"/>
          </p:nvPr>
        </p:nvSpPr>
        <p:spPr>
          <a:xfrm>
            <a:off x="7086600" y="486413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Slide no. </a:t>
            </a:r>
            <a:fld id="{7240F3D1-AE27-48C7-9FC9-EF8542F23A88}" type="slidenum">
              <a:rPr lang="en-US" smtClean="0"/>
              <a:pPr/>
              <a:t>‹#›</a:t>
            </a:fld>
            <a:endParaRPr lang="en-US" dirty="0"/>
          </a:p>
        </p:txBody>
      </p:sp>
      <p:sp>
        <p:nvSpPr>
          <p:cNvPr id="12" name="Date Placeholder 3">
            <a:extLst>
              <a:ext uri="{FF2B5EF4-FFF2-40B4-BE49-F238E27FC236}">
                <a16:creationId xmlns:a16="http://schemas.microsoft.com/office/drawing/2014/main" id="{5D939D1F-A883-4326-9705-E6DD2C5697CF}"/>
              </a:ext>
            </a:extLst>
          </p:cNvPr>
          <p:cNvSpPr>
            <a:spLocks noGrp="1"/>
          </p:cNvSpPr>
          <p:nvPr>
            <p:ph type="dt" sz="half" idx="15"/>
          </p:nvPr>
        </p:nvSpPr>
        <p:spPr>
          <a:xfrm>
            <a:off x="-1" y="4853965"/>
            <a:ext cx="3875315" cy="242976"/>
          </a:xfrm>
          <a:prstGeom prst="rect">
            <a:avLst/>
          </a:prstGeom>
        </p:spPr>
        <p:txBody>
          <a:bodyPr vert="horz" lIns="91440" tIns="45720" rIns="91440" bIns="45720" rtlCol="0" anchor="ctr"/>
          <a:lstStyle>
            <a:lvl1pPr algn="r">
              <a:defRPr sz="788">
                <a:solidFill>
                  <a:schemeClr val="tx1">
                    <a:alpha val="70000"/>
                  </a:schemeClr>
                </a:solidFill>
              </a:defRPr>
            </a:lvl1pPr>
          </a:lstStyle>
          <a:p>
            <a:pPr algn="l"/>
            <a:fld id="{B7D6B663-8DAB-4EA1-B019-BBACB021B42A}" type="datetime1">
              <a:rPr lang="en-US" smtClean="0"/>
              <a:pPr algn="l"/>
              <a:t>1/14/19</a:t>
            </a:fld>
            <a:r>
              <a:rPr lang="en-US" dirty="0"/>
              <a:t> – </a:t>
            </a:r>
            <a:r>
              <a:rPr lang="en-US" dirty="0">
                <a:solidFill>
                  <a:srgbClr val="FF0000">
                    <a:alpha val="70000"/>
                  </a:srgbClr>
                </a:solidFill>
              </a:rPr>
              <a:t>content to be used for explanation/reference educational purposes,</a:t>
            </a:r>
          </a:p>
        </p:txBody>
      </p:sp>
    </p:spTree>
    <p:extLst>
      <p:ext uri="{BB962C8B-B14F-4D97-AF65-F5344CB8AC3E}">
        <p14:creationId xmlns:p14="http://schemas.microsoft.com/office/powerpoint/2010/main" val="2745959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6">
            <a:extLst>
              <a:ext uri="{FF2B5EF4-FFF2-40B4-BE49-F238E27FC236}">
                <a16:creationId xmlns:a16="http://schemas.microsoft.com/office/drawing/2014/main" id="{BCB409B5-A817-4350-8707-32EE46DD2EAF}"/>
              </a:ext>
            </a:extLst>
          </p:cNvPr>
          <p:cNvSpPr>
            <a:spLocks noGrp="1"/>
          </p:cNvSpPr>
          <p:nvPr>
            <p:ph type="sldNum" sz="quarter" idx="4"/>
          </p:nvPr>
        </p:nvSpPr>
        <p:spPr>
          <a:xfrm>
            <a:off x="7086600" y="486413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Slide no. </a:t>
            </a:r>
            <a:fld id="{7240F3D1-AE27-48C7-9FC9-EF8542F23A88}" type="slidenum">
              <a:rPr lang="en-US" smtClean="0"/>
              <a:pPr/>
              <a:t>‹#›</a:t>
            </a:fld>
            <a:endParaRPr lang="en-US" dirty="0"/>
          </a:p>
        </p:txBody>
      </p:sp>
      <p:sp>
        <p:nvSpPr>
          <p:cNvPr id="6" name="Date Placeholder 3">
            <a:extLst>
              <a:ext uri="{FF2B5EF4-FFF2-40B4-BE49-F238E27FC236}">
                <a16:creationId xmlns:a16="http://schemas.microsoft.com/office/drawing/2014/main" id="{2D3421E1-0695-458C-8A09-8CF8F141A755}"/>
              </a:ext>
            </a:extLst>
          </p:cNvPr>
          <p:cNvSpPr>
            <a:spLocks noGrp="1"/>
          </p:cNvSpPr>
          <p:nvPr>
            <p:ph type="dt" sz="half" idx="2"/>
          </p:nvPr>
        </p:nvSpPr>
        <p:spPr>
          <a:xfrm>
            <a:off x="-1" y="4853965"/>
            <a:ext cx="3875315" cy="242976"/>
          </a:xfrm>
          <a:prstGeom prst="rect">
            <a:avLst/>
          </a:prstGeom>
        </p:spPr>
        <p:txBody>
          <a:bodyPr vert="horz" lIns="91440" tIns="45720" rIns="91440" bIns="45720" rtlCol="0" anchor="ctr"/>
          <a:lstStyle>
            <a:lvl1pPr algn="r">
              <a:defRPr sz="788">
                <a:solidFill>
                  <a:schemeClr val="tx1">
                    <a:alpha val="70000"/>
                  </a:schemeClr>
                </a:solidFill>
              </a:defRPr>
            </a:lvl1pPr>
          </a:lstStyle>
          <a:p>
            <a:pPr algn="l"/>
            <a:fld id="{B7D6B663-8DAB-4EA1-B019-BBACB021B42A}" type="datetime1">
              <a:rPr lang="en-US" smtClean="0"/>
              <a:pPr algn="l"/>
              <a:t>1/14/19</a:t>
            </a:fld>
            <a:r>
              <a:rPr lang="en-US" dirty="0"/>
              <a:t> – </a:t>
            </a:r>
            <a:r>
              <a:rPr lang="en-US" dirty="0">
                <a:solidFill>
                  <a:srgbClr val="FF0000">
                    <a:alpha val="70000"/>
                  </a:srgbClr>
                </a:solidFill>
              </a:rPr>
              <a:t>content to be used for explanation/reference educational purposes,</a:t>
            </a:r>
          </a:p>
        </p:txBody>
      </p:sp>
    </p:spTree>
    <p:extLst>
      <p:ext uri="{BB962C8B-B14F-4D97-AF65-F5344CB8AC3E}">
        <p14:creationId xmlns:p14="http://schemas.microsoft.com/office/powerpoint/2010/main" val="1788172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0" y="0"/>
            <a:ext cx="9144000"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0" y="891539"/>
            <a:ext cx="9144000" cy="396242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4853965"/>
            <a:ext cx="1299030" cy="242976"/>
          </a:xfrm>
          <a:prstGeom prst="rect">
            <a:avLst/>
          </a:prstGeom>
        </p:spPr>
        <p:txBody>
          <a:bodyPr vert="horz" lIns="91440" tIns="45720" rIns="91440" bIns="45720" rtlCol="0" anchor="ctr"/>
          <a:lstStyle>
            <a:lvl1pPr algn="r">
              <a:defRPr sz="788">
                <a:solidFill>
                  <a:schemeClr val="tx1">
                    <a:alpha val="70000"/>
                  </a:schemeClr>
                </a:solidFill>
              </a:defRPr>
            </a:lvl1pPr>
          </a:lstStyle>
          <a:p>
            <a:pPr algn="l"/>
            <a:fld id="{B7D6B663-8DAB-4EA1-B019-BBACB021B42A}" type="datetime1">
              <a:rPr lang="en-US" smtClean="0"/>
              <a:pPr algn="l"/>
              <a:t>1/14/19</a:t>
            </a:fld>
            <a:r>
              <a:rPr lang="en-US" dirty="0"/>
              <a:t> – </a:t>
            </a:r>
            <a:endParaRPr lang="en-US" dirty="0">
              <a:solidFill>
                <a:srgbClr val="FF0000">
                  <a:alpha val="70000"/>
                </a:srgbClr>
              </a:solidFill>
            </a:endParaRPr>
          </a:p>
        </p:txBody>
      </p:sp>
      <p:cxnSp>
        <p:nvCxnSpPr>
          <p:cNvPr id="8" name="Straight Connector 7">
            <a:extLst>
              <a:ext uri="{FF2B5EF4-FFF2-40B4-BE49-F238E27FC236}">
                <a16:creationId xmlns:a16="http://schemas.microsoft.com/office/drawing/2014/main" id="{1C9E9E6B-91A3-4557-B33F-D9C439492E74}"/>
              </a:ext>
            </a:extLst>
          </p:cNvPr>
          <p:cNvCxnSpPr/>
          <p:nvPr userDrawn="1"/>
        </p:nvCxnSpPr>
        <p:spPr>
          <a:xfrm>
            <a:off x="0" y="4824469"/>
            <a:ext cx="9144000" cy="22253"/>
          </a:xfrm>
          <a:prstGeom prst="line">
            <a:avLst/>
          </a:prstGeom>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F56E57FB-B570-4735-AF29-B0AFEEDA216B}"/>
              </a:ext>
            </a:extLst>
          </p:cNvPr>
          <p:cNvSpPr>
            <a:spLocks noGrp="1"/>
          </p:cNvSpPr>
          <p:nvPr>
            <p:ph type="sldNum" sz="quarter" idx="4"/>
          </p:nvPr>
        </p:nvSpPr>
        <p:spPr>
          <a:xfrm>
            <a:off x="7086600" y="486413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Slide no. </a:t>
            </a:r>
            <a:fld id="{7240F3D1-AE27-48C7-9FC9-EF8542F23A88}" type="slidenum">
              <a:rPr lang="en-US" smtClean="0"/>
              <a:pPr/>
              <a:t>‹#›</a:t>
            </a:fld>
            <a:endParaRPr lang="en-US" dirty="0"/>
          </a:p>
        </p:txBody>
      </p:sp>
      <p:sp>
        <p:nvSpPr>
          <p:cNvPr id="5" name="Footer Placeholder 4">
            <a:extLst>
              <a:ext uri="{FF2B5EF4-FFF2-40B4-BE49-F238E27FC236}">
                <a16:creationId xmlns:a16="http://schemas.microsoft.com/office/drawing/2014/main" id="{E5171519-96E6-48B0-BEFE-BE8240CDEAC6}"/>
              </a:ext>
            </a:extLst>
          </p:cNvPr>
          <p:cNvSpPr>
            <a:spLocks noGrp="1"/>
          </p:cNvSpPr>
          <p:nvPr>
            <p:ph type="ftr" sz="quarter" idx="3"/>
          </p:nvPr>
        </p:nvSpPr>
        <p:spPr>
          <a:xfrm>
            <a:off x="2866571" y="4868863"/>
            <a:ext cx="3741965" cy="274637"/>
          </a:xfrm>
          <a:prstGeom prst="rect">
            <a:avLst/>
          </a:prstGeom>
        </p:spPr>
        <p:txBody>
          <a:bodyPr vert="horz" lIns="91440" tIns="45720" rIns="91440" bIns="45720" rtlCol="0" anchor="ctr"/>
          <a:lstStyle>
            <a:lvl1pPr algn="ctr">
              <a:defRPr sz="1000">
                <a:solidFill>
                  <a:srgbClr val="FF0000"/>
                </a:solidFill>
              </a:defRPr>
            </a:lvl1pPr>
          </a:lstStyle>
          <a:p>
            <a:r>
              <a:rPr lang="en-US"/>
              <a:t>content to be used for explanation/reference educational purposes,</a:t>
            </a:r>
            <a:endParaRPr lang="en-US" dirty="0"/>
          </a:p>
        </p:txBody>
      </p:sp>
    </p:spTree>
    <p:extLst>
      <p:ext uri="{BB962C8B-B14F-4D97-AF65-F5344CB8AC3E}">
        <p14:creationId xmlns:p14="http://schemas.microsoft.com/office/powerpoint/2010/main" val="4108759851"/>
      </p:ext>
    </p:extLst>
  </p:cSld>
  <p:clrMap bg1="lt1" tx1="dk1" bg2="lt2" tx2="dk2" accent1="accent1" accent2="accent2" accent3="accent3" accent4="accent4" accent5="accent5" accent6="accent6" hlink="hlink" folHlink="folHlink"/>
  <p:sldLayoutIdLst>
    <p:sldLayoutId id="2147484581" r:id="rId1"/>
    <p:sldLayoutId id="2147484588" r:id="rId2"/>
    <p:sldLayoutId id="2147484583" r:id="rId3"/>
    <p:sldLayoutId id="2147484582" r:id="rId4"/>
    <p:sldLayoutId id="2147484584" r:id="rId5"/>
    <p:sldLayoutId id="2147484585" r:id="rId6"/>
    <p:sldLayoutId id="2147484586" r:id="rId7"/>
  </p:sldLayoutIdLst>
  <p:hf hdr="0" ftr="0"/>
  <p:txStyles>
    <p:titleStyle>
      <a:lvl1pPr algn="l" defTabSz="685800" rtl="0" eaLnBrk="1" latinLnBrk="0" hangingPunct="1">
        <a:lnSpc>
          <a:spcPct val="90000"/>
        </a:lnSpc>
        <a:spcBef>
          <a:spcPct val="0"/>
        </a:spcBef>
        <a:buNone/>
        <a:defRPr sz="2100" kern="1200" cap="all" spc="150" baseline="0">
          <a:solidFill>
            <a:srgbClr val="00B050"/>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24.emf"/><Relationship Id="rId3" Type="http://schemas.openxmlformats.org/officeDocument/2006/relationships/image" Target="../media/image12.png"/><Relationship Id="rId7" Type="http://schemas.openxmlformats.org/officeDocument/2006/relationships/image" Target="../media/image21.emf"/><Relationship Id="rId12" Type="http://schemas.openxmlformats.org/officeDocument/2006/relationships/customXml" Target="../ink/ink9.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customXml" Target="../ink/ink6.xml"/><Relationship Id="rId11" Type="http://schemas.openxmlformats.org/officeDocument/2006/relationships/image" Target="../media/image23.emf"/><Relationship Id="rId5" Type="http://schemas.openxmlformats.org/officeDocument/2006/relationships/image" Target="../media/image22.png"/><Relationship Id="rId10" Type="http://schemas.openxmlformats.org/officeDocument/2006/relationships/customXml" Target="../ink/ink8.xml"/><Relationship Id="rId4" Type="http://schemas.openxmlformats.org/officeDocument/2006/relationships/image" Target="../media/image21.png"/><Relationship Id="rId9" Type="http://schemas.openxmlformats.org/officeDocument/2006/relationships/image" Target="../media/image2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5.xml"/><Relationship Id="rId3" Type="http://schemas.openxmlformats.org/officeDocument/2006/relationships/image" Target="../media/image1.png"/><Relationship Id="rId7" Type="http://schemas.openxmlformats.org/officeDocument/2006/relationships/image" Target="../media/image3.emf"/><Relationship Id="rId12"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customXml" Target="../ink/ink4.xml"/><Relationship Id="rId5" Type="http://schemas.openxmlformats.org/officeDocument/2006/relationships/image" Target="../media/image2.emf"/><Relationship Id="rId10" Type="http://schemas.openxmlformats.org/officeDocument/2006/relationships/image" Target="../media/image2.png"/><Relationship Id="rId4" Type="http://schemas.openxmlformats.org/officeDocument/2006/relationships/customXml" Target="../ink/ink1.xml"/><Relationship Id="rId9" Type="http://schemas.openxmlformats.org/officeDocument/2006/relationships/image" Target="../media/image4.emf"/><Relationship Id="rId14" Type="http://schemas.openxmlformats.org/officeDocument/2006/relationships/image" Target="../media/image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PowerPoint_Presentation.pptx"/></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EEDAB-477D-49A3-989C-402B8D6CBA8F}"/>
              </a:ext>
            </a:extLst>
          </p:cNvPr>
          <p:cNvSpPr>
            <a:spLocks noGrp="1"/>
          </p:cNvSpPr>
          <p:nvPr>
            <p:ph type="ctrTitle"/>
          </p:nvPr>
        </p:nvSpPr>
        <p:spPr/>
        <p:txBody>
          <a:bodyPr/>
          <a:lstStyle/>
          <a:p>
            <a:r>
              <a:rPr lang="en-US" dirty="0"/>
              <a:t>data science with python</a:t>
            </a:r>
          </a:p>
        </p:txBody>
      </p:sp>
      <p:sp>
        <p:nvSpPr>
          <p:cNvPr id="3" name="Subtitle 2">
            <a:extLst>
              <a:ext uri="{FF2B5EF4-FFF2-40B4-BE49-F238E27FC236}">
                <a16:creationId xmlns:a16="http://schemas.microsoft.com/office/drawing/2014/main" id="{86AD3B00-6AE5-4F85-8E1C-2C03D6B930D7}"/>
              </a:ext>
            </a:extLst>
          </p:cNvPr>
          <p:cNvSpPr>
            <a:spLocks noGrp="1"/>
          </p:cNvSpPr>
          <p:nvPr>
            <p:ph type="subTitle" idx="1"/>
          </p:nvPr>
        </p:nvSpPr>
        <p:spPr/>
        <p:txBody>
          <a:bodyPr/>
          <a:lstStyle/>
          <a:p>
            <a:r>
              <a:rPr lang="en-US" dirty="0"/>
              <a:t>Overview &amp; Framework</a:t>
            </a:r>
          </a:p>
        </p:txBody>
      </p:sp>
      <p:sp>
        <p:nvSpPr>
          <p:cNvPr id="4" name="Date Placeholder 3">
            <a:extLst>
              <a:ext uri="{FF2B5EF4-FFF2-40B4-BE49-F238E27FC236}">
                <a16:creationId xmlns:a16="http://schemas.microsoft.com/office/drawing/2014/main" id="{D6ADF7F3-BD81-40D6-9C40-4ACC598C88A2}"/>
              </a:ext>
            </a:extLst>
          </p:cNvPr>
          <p:cNvSpPr>
            <a:spLocks noGrp="1"/>
          </p:cNvSpPr>
          <p:nvPr>
            <p:ph type="dt" sz="half" idx="4294967295"/>
          </p:nvPr>
        </p:nvSpPr>
        <p:spPr>
          <a:xfrm>
            <a:off x="-1" y="4853965"/>
            <a:ext cx="3875315" cy="242976"/>
          </a:xfrm>
        </p:spPr>
        <p:txBody>
          <a:bodyPr/>
          <a:lstStyle/>
          <a:p>
            <a:fld id="{F7E8B682-9A6D-4246-AAE7-4FA3B8662F3D}" type="datetime1">
              <a:rPr lang="en-US" smtClean="0"/>
              <a:t>1/14/19</a:t>
            </a:fld>
            <a:endParaRPr lang="en-US" dirty="0"/>
          </a:p>
        </p:txBody>
      </p:sp>
    </p:spTree>
    <p:extLst>
      <p:ext uri="{BB962C8B-B14F-4D97-AF65-F5344CB8AC3E}">
        <p14:creationId xmlns:p14="http://schemas.microsoft.com/office/powerpoint/2010/main" val="3109555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1B0E6-D3AB-4BD8-B97D-29A7A1E3B663}"/>
              </a:ext>
            </a:extLst>
          </p:cNvPr>
          <p:cNvSpPr>
            <a:spLocks noGrp="1"/>
          </p:cNvSpPr>
          <p:nvPr>
            <p:ph type="title"/>
          </p:nvPr>
        </p:nvSpPr>
        <p:spPr/>
        <p:txBody>
          <a:bodyPr/>
          <a:lstStyle/>
          <a:p>
            <a:r>
              <a:rPr lang="en-US" dirty="0"/>
              <a:t>Volume</a:t>
            </a:r>
          </a:p>
        </p:txBody>
      </p:sp>
      <p:sp>
        <p:nvSpPr>
          <p:cNvPr id="3" name="Date Placeholder 2">
            <a:extLst>
              <a:ext uri="{FF2B5EF4-FFF2-40B4-BE49-F238E27FC236}">
                <a16:creationId xmlns:a16="http://schemas.microsoft.com/office/drawing/2014/main" id="{A600C2E4-D2FD-49E0-A6E0-933F2908E3BC}"/>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AE7154CA-63F6-4ACC-9A92-D9BCDB15AD4E}"/>
              </a:ext>
            </a:extLst>
          </p:cNvPr>
          <p:cNvSpPr>
            <a:spLocks noGrp="1"/>
          </p:cNvSpPr>
          <p:nvPr>
            <p:ph type="sldNum" sz="quarter" idx="4"/>
          </p:nvPr>
        </p:nvSpPr>
        <p:spPr/>
        <p:txBody>
          <a:bodyPr/>
          <a:lstStyle/>
          <a:p>
            <a:r>
              <a:rPr lang="en-US"/>
              <a:t>Slide no. </a:t>
            </a:r>
            <a:fld id="{7240F3D1-AE27-48C7-9FC9-EF8542F23A88}" type="slidenum">
              <a:rPr lang="en-US" smtClean="0"/>
              <a:pPr/>
              <a:t>10</a:t>
            </a:fld>
            <a:endParaRPr lang="en-US" dirty="0"/>
          </a:p>
        </p:txBody>
      </p:sp>
      <p:sp>
        <p:nvSpPr>
          <p:cNvPr id="5" name="Rectangle 4">
            <a:extLst>
              <a:ext uri="{FF2B5EF4-FFF2-40B4-BE49-F238E27FC236}">
                <a16:creationId xmlns:a16="http://schemas.microsoft.com/office/drawing/2014/main" id="{65A2CE81-3EBF-4D63-BA44-922D9A43D49D}"/>
              </a:ext>
            </a:extLst>
          </p:cNvPr>
          <p:cNvSpPr/>
          <p:nvPr/>
        </p:nvSpPr>
        <p:spPr>
          <a:xfrm>
            <a:off x="63330" y="949205"/>
            <a:ext cx="3370591" cy="3754874"/>
          </a:xfrm>
          <a:prstGeom prst="rect">
            <a:avLst/>
          </a:prstGeom>
        </p:spPr>
        <p:txBody>
          <a:bodyPr wrap="square">
            <a:spAutoFit/>
          </a:bodyPr>
          <a:lstStyle/>
          <a:p>
            <a:r>
              <a:rPr lang="en-US" sz="1400" b="1" dirty="0"/>
              <a:t>Facebook</a:t>
            </a:r>
            <a:r>
              <a:rPr lang="en-US" sz="1400" dirty="0"/>
              <a:t>, </a:t>
            </a:r>
          </a:p>
          <a:p>
            <a:pPr marL="285750" indent="-285750">
              <a:buFontTx/>
              <a:buChar char="-"/>
            </a:pPr>
            <a:r>
              <a:rPr lang="en-US" sz="1400" dirty="0"/>
              <a:t>roughly </a:t>
            </a:r>
            <a:r>
              <a:rPr lang="en-US" sz="1400" dirty="0">
                <a:highlight>
                  <a:srgbClr val="FFFF00"/>
                </a:highlight>
              </a:rPr>
              <a:t>250 billion images</a:t>
            </a:r>
            <a:r>
              <a:rPr lang="en-US" sz="1400" dirty="0"/>
              <a:t>, </a:t>
            </a:r>
          </a:p>
          <a:p>
            <a:pPr marL="285750" indent="-285750">
              <a:buFontTx/>
              <a:buChar char="-"/>
            </a:pPr>
            <a:r>
              <a:rPr lang="en-US" sz="1400" dirty="0"/>
              <a:t>350 million pictures are uploaded every day.</a:t>
            </a:r>
          </a:p>
          <a:p>
            <a:pPr marL="285750" indent="-285750">
              <a:buFontTx/>
              <a:buChar char="-"/>
            </a:pPr>
            <a:r>
              <a:rPr lang="en-US" sz="1400" dirty="0">
                <a:highlight>
                  <a:srgbClr val="FFFF00"/>
                </a:highlight>
              </a:rPr>
              <a:t>2.5 trillion posts</a:t>
            </a:r>
            <a:r>
              <a:rPr lang="en-US" sz="1400" dirty="0"/>
              <a:t>.</a:t>
            </a:r>
          </a:p>
          <a:p>
            <a:pPr marL="285750" indent="-285750">
              <a:buFontTx/>
              <a:buChar char="-"/>
            </a:pPr>
            <a:r>
              <a:rPr lang="en-US" sz="1400" dirty="0">
                <a:highlight>
                  <a:srgbClr val="FFFF00"/>
                </a:highlight>
              </a:rPr>
              <a:t>2 billion searches </a:t>
            </a:r>
            <a:r>
              <a:rPr lang="en-US" sz="1400" dirty="0"/>
              <a:t>per day</a:t>
            </a:r>
          </a:p>
          <a:p>
            <a:pPr marL="285750" indent="-285750">
              <a:buFontTx/>
              <a:buChar char="-"/>
            </a:pPr>
            <a:r>
              <a:rPr lang="en-US" sz="1400" dirty="0"/>
              <a:t>1.8 million likes / min</a:t>
            </a:r>
          </a:p>
          <a:p>
            <a:pPr marL="285750" indent="-285750">
              <a:buFontTx/>
              <a:buChar char="-"/>
            </a:pPr>
            <a:r>
              <a:rPr lang="en-US" sz="1400" dirty="0"/>
              <a:t>200,000 photos / min</a:t>
            </a:r>
          </a:p>
          <a:p>
            <a:r>
              <a:rPr lang="en-US" sz="1400" b="1" dirty="0" err="1"/>
              <a:t>Youtube</a:t>
            </a:r>
            <a:endParaRPr lang="en-US" sz="1400" b="1" dirty="0"/>
          </a:p>
          <a:p>
            <a:pPr marL="285750" indent="-285750">
              <a:buFontTx/>
              <a:buChar char="-"/>
            </a:pPr>
            <a:r>
              <a:rPr lang="en-US" sz="1400" dirty="0"/>
              <a:t>1.3 million views / min</a:t>
            </a:r>
          </a:p>
          <a:p>
            <a:pPr marL="285750" indent="-285750">
              <a:buFontTx/>
              <a:buChar char="-"/>
            </a:pPr>
            <a:r>
              <a:rPr lang="en-US" sz="1400" dirty="0"/>
              <a:t>72 hours of video uploads / min</a:t>
            </a:r>
          </a:p>
          <a:p>
            <a:r>
              <a:rPr lang="en-US" sz="1400" b="1" dirty="0"/>
              <a:t>Google</a:t>
            </a:r>
          </a:p>
          <a:p>
            <a:pPr marL="285750" indent="-285750">
              <a:buFontTx/>
              <a:buChar char="-"/>
            </a:pPr>
            <a:r>
              <a:rPr lang="en-US" sz="1400" dirty="0"/>
              <a:t>One Google </a:t>
            </a:r>
            <a:r>
              <a:rPr lang="en-US" sz="1400" dirty="0">
                <a:highlight>
                  <a:srgbClr val="FFFF00"/>
                </a:highlight>
              </a:rPr>
              <a:t>search</a:t>
            </a:r>
            <a:r>
              <a:rPr lang="en-US" sz="1400" dirty="0"/>
              <a:t> uses the computing power of the entire Apollo space mission.</a:t>
            </a:r>
          </a:p>
          <a:p>
            <a:r>
              <a:rPr lang="en-US" sz="1400" b="1" dirty="0"/>
              <a:t>Twitter</a:t>
            </a:r>
          </a:p>
          <a:p>
            <a:r>
              <a:rPr lang="en-US" sz="1400" b="1" dirty="0"/>
              <a:t>- </a:t>
            </a:r>
            <a:r>
              <a:rPr lang="en-US" sz="1400" dirty="0"/>
              <a:t>12+ TB of tweets/day</a:t>
            </a:r>
          </a:p>
        </p:txBody>
      </p:sp>
      <p:pic>
        <p:nvPicPr>
          <p:cNvPr id="7" name="Picture 6">
            <a:extLst>
              <a:ext uri="{FF2B5EF4-FFF2-40B4-BE49-F238E27FC236}">
                <a16:creationId xmlns:a16="http://schemas.microsoft.com/office/drawing/2014/main" id="{425E34F7-1A89-4333-8051-244176D033FB}"/>
              </a:ext>
            </a:extLst>
          </p:cNvPr>
          <p:cNvPicPr>
            <a:picLocks noChangeAspect="1"/>
          </p:cNvPicPr>
          <p:nvPr/>
        </p:nvPicPr>
        <p:blipFill>
          <a:blip r:embed="rId3"/>
          <a:stretch>
            <a:fillRect/>
          </a:stretch>
        </p:blipFill>
        <p:spPr>
          <a:xfrm>
            <a:off x="3433921" y="1215549"/>
            <a:ext cx="3512756" cy="2055395"/>
          </a:xfrm>
          <a:prstGeom prst="rect">
            <a:avLst/>
          </a:prstGeom>
        </p:spPr>
      </p:pic>
      <p:sp>
        <p:nvSpPr>
          <p:cNvPr id="8" name="TextBox 7">
            <a:extLst>
              <a:ext uri="{FF2B5EF4-FFF2-40B4-BE49-F238E27FC236}">
                <a16:creationId xmlns:a16="http://schemas.microsoft.com/office/drawing/2014/main" id="{2755F3F1-8CEA-482E-8F06-DE5C7722DDAC}"/>
              </a:ext>
            </a:extLst>
          </p:cNvPr>
          <p:cNvSpPr txBox="1"/>
          <p:nvPr/>
        </p:nvSpPr>
        <p:spPr>
          <a:xfrm>
            <a:off x="3222020" y="3053329"/>
            <a:ext cx="3256520" cy="261610"/>
          </a:xfrm>
          <a:prstGeom prst="rect">
            <a:avLst/>
          </a:prstGeom>
          <a:noFill/>
        </p:spPr>
        <p:txBody>
          <a:bodyPr wrap="square" rtlCol="0">
            <a:spAutoFit/>
          </a:bodyPr>
          <a:lstStyle/>
          <a:p>
            <a:pPr algn="ctr"/>
            <a:r>
              <a:rPr lang="en-US" sz="1100" dirty="0"/>
              <a:t>MB </a:t>
            </a:r>
            <a:r>
              <a:rPr lang="en-US" sz="1100" dirty="0">
                <a:sym typeface="Wingdings" panose="05000000000000000000" pitchFamily="2" charset="2"/>
              </a:rPr>
              <a:t> GB  TB  PB  EB  ZB</a:t>
            </a:r>
            <a:endParaRPr lang="en-US" sz="1100" dirty="0"/>
          </a:p>
        </p:txBody>
      </p:sp>
      <p:pic>
        <p:nvPicPr>
          <p:cNvPr id="9" name="Picture 8">
            <a:extLst>
              <a:ext uri="{FF2B5EF4-FFF2-40B4-BE49-F238E27FC236}">
                <a16:creationId xmlns:a16="http://schemas.microsoft.com/office/drawing/2014/main" id="{0CB53FE5-7BF0-4527-AA34-A4B901A58A5A}"/>
              </a:ext>
            </a:extLst>
          </p:cNvPr>
          <p:cNvPicPr>
            <a:picLocks noChangeAspect="1"/>
          </p:cNvPicPr>
          <p:nvPr/>
        </p:nvPicPr>
        <p:blipFill>
          <a:blip r:embed="rId4"/>
          <a:stretch>
            <a:fillRect/>
          </a:stretch>
        </p:blipFill>
        <p:spPr>
          <a:xfrm>
            <a:off x="6866802" y="952579"/>
            <a:ext cx="2213868" cy="2449170"/>
          </a:xfrm>
          <a:prstGeom prst="rect">
            <a:avLst/>
          </a:prstGeom>
        </p:spPr>
      </p:pic>
      <p:pic>
        <p:nvPicPr>
          <p:cNvPr id="10" name="Picture 9">
            <a:extLst>
              <a:ext uri="{FF2B5EF4-FFF2-40B4-BE49-F238E27FC236}">
                <a16:creationId xmlns:a16="http://schemas.microsoft.com/office/drawing/2014/main" id="{F380D1BA-2E3A-4C3B-A101-CD9AF8DE2286}"/>
              </a:ext>
            </a:extLst>
          </p:cNvPr>
          <p:cNvPicPr>
            <a:picLocks noChangeAspect="1"/>
          </p:cNvPicPr>
          <p:nvPr/>
        </p:nvPicPr>
        <p:blipFill>
          <a:blip r:embed="rId5"/>
          <a:stretch>
            <a:fillRect/>
          </a:stretch>
        </p:blipFill>
        <p:spPr>
          <a:xfrm>
            <a:off x="4963846" y="3474576"/>
            <a:ext cx="1265788" cy="1171326"/>
          </a:xfrm>
          <a:prstGeom prst="rect">
            <a:avLst/>
          </a:prstGeom>
        </p:spPr>
      </p:pic>
      <p:pic>
        <p:nvPicPr>
          <p:cNvPr id="11" name="Picture 10">
            <a:extLst>
              <a:ext uri="{FF2B5EF4-FFF2-40B4-BE49-F238E27FC236}">
                <a16:creationId xmlns:a16="http://schemas.microsoft.com/office/drawing/2014/main" id="{71C6168B-BDCB-4DD1-8363-942A44D4F26C}"/>
              </a:ext>
            </a:extLst>
          </p:cNvPr>
          <p:cNvPicPr>
            <a:picLocks noChangeAspect="1"/>
          </p:cNvPicPr>
          <p:nvPr/>
        </p:nvPicPr>
        <p:blipFill>
          <a:blip r:embed="rId6"/>
          <a:stretch>
            <a:fillRect/>
          </a:stretch>
        </p:blipFill>
        <p:spPr>
          <a:xfrm>
            <a:off x="3421135" y="3533914"/>
            <a:ext cx="1150865" cy="1052651"/>
          </a:xfrm>
          <a:prstGeom prst="rect">
            <a:avLst/>
          </a:prstGeom>
        </p:spPr>
      </p:pic>
      <p:pic>
        <p:nvPicPr>
          <p:cNvPr id="12" name="Picture 2" descr="lhc26.jpg">
            <a:extLst>
              <a:ext uri="{FF2B5EF4-FFF2-40B4-BE49-F238E27FC236}">
                <a16:creationId xmlns:a16="http://schemas.microsoft.com/office/drawing/2014/main" id="{168DDD99-31D3-4F28-96B3-5017D805777A}"/>
              </a:ext>
            </a:extLst>
          </p:cNvPr>
          <p:cNvPicPr>
            <a:picLocks noChangeAspect="1"/>
          </p:cNvPicPr>
          <p:nvPr/>
        </p:nvPicPr>
        <p:blipFill>
          <a:blip r:embed="rId7" cstate="print"/>
          <a:srcRect/>
          <a:stretch>
            <a:fillRect/>
          </a:stretch>
        </p:blipFill>
        <p:spPr bwMode="auto">
          <a:xfrm>
            <a:off x="7099006" y="3317750"/>
            <a:ext cx="1981664" cy="1268816"/>
          </a:xfrm>
          <a:prstGeom prst="rect">
            <a:avLst/>
          </a:prstGeom>
          <a:noFill/>
          <a:ln w="9525">
            <a:noFill/>
            <a:miter lim="800000"/>
            <a:headEnd/>
            <a:tailEnd/>
          </a:ln>
        </p:spPr>
      </p:pic>
      <p:sp>
        <p:nvSpPr>
          <p:cNvPr id="13" name="Rectangle 12">
            <a:extLst>
              <a:ext uri="{FF2B5EF4-FFF2-40B4-BE49-F238E27FC236}">
                <a16:creationId xmlns:a16="http://schemas.microsoft.com/office/drawing/2014/main" id="{9181D539-A847-4C00-8C3D-48C46CFE02F0}"/>
              </a:ext>
            </a:extLst>
          </p:cNvPr>
          <p:cNvSpPr/>
          <p:nvPr/>
        </p:nvSpPr>
        <p:spPr>
          <a:xfrm>
            <a:off x="6982904" y="4496330"/>
            <a:ext cx="1981664" cy="415498"/>
          </a:xfrm>
          <a:prstGeom prst="rect">
            <a:avLst/>
          </a:prstGeom>
        </p:spPr>
        <p:txBody>
          <a:bodyPr wrap="square">
            <a:spAutoFit/>
          </a:bodyPr>
          <a:lstStyle/>
          <a:p>
            <a:r>
              <a:rPr lang="en-US" sz="1050" dirty="0"/>
              <a:t>CERN’s Large Hydron Collider (LHC) generates 15 PB a year </a:t>
            </a:r>
          </a:p>
        </p:txBody>
      </p:sp>
    </p:spTree>
    <p:extLst>
      <p:ext uri="{BB962C8B-B14F-4D97-AF65-F5344CB8AC3E}">
        <p14:creationId xmlns:p14="http://schemas.microsoft.com/office/powerpoint/2010/main" val="717357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6EF6-229B-4803-90CB-DF855DB1CD0C}"/>
              </a:ext>
            </a:extLst>
          </p:cNvPr>
          <p:cNvSpPr>
            <a:spLocks noGrp="1"/>
          </p:cNvSpPr>
          <p:nvPr>
            <p:ph type="title"/>
          </p:nvPr>
        </p:nvSpPr>
        <p:spPr/>
        <p:txBody>
          <a:bodyPr/>
          <a:lstStyle/>
          <a:p>
            <a:r>
              <a:rPr lang="en-US" dirty="0"/>
              <a:t>Velocity </a:t>
            </a:r>
          </a:p>
        </p:txBody>
      </p:sp>
      <p:sp>
        <p:nvSpPr>
          <p:cNvPr id="3" name="Date Placeholder 2">
            <a:extLst>
              <a:ext uri="{FF2B5EF4-FFF2-40B4-BE49-F238E27FC236}">
                <a16:creationId xmlns:a16="http://schemas.microsoft.com/office/drawing/2014/main" id="{2FC1B2F4-4586-4DC9-BF24-98F428E439C9}"/>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02A0AB57-C4F5-4FDA-B02A-91D6E1FACD98}"/>
              </a:ext>
            </a:extLst>
          </p:cNvPr>
          <p:cNvSpPr>
            <a:spLocks noGrp="1"/>
          </p:cNvSpPr>
          <p:nvPr>
            <p:ph type="sldNum" sz="quarter" idx="4"/>
          </p:nvPr>
        </p:nvSpPr>
        <p:spPr/>
        <p:txBody>
          <a:bodyPr/>
          <a:lstStyle/>
          <a:p>
            <a:r>
              <a:rPr lang="en-US"/>
              <a:t>Slide no. </a:t>
            </a:r>
            <a:fld id="{7240F3D1-AE27-48C7-9FC9-EF8542F23A88}" type="slidenum">
              <a:rPr lang="en-US" smtClean="0"/>
              <a:pPr/>
              <a:t>11</a:t>
            </a:fld>
            <a:endParaRPr lang="en-US" dirty="0"/>
          </a:p>
        </p:txBody>
      </p:sp>
      <p:sp>
        <p:nvSpPr>
          <p:cNvPr id="5" name="Rectangle 4">
            <a:extLst>
              <a:ext uri="{FF2B5EF4-FFF2-40B4-BE49-F238E27FC236}">
                <a16:creationId xmlns:a16="http://schemas.microsoft.com/office/drawing/2014/main" id="{7C0E0EC8-8612-4C09-B45A-AB587AEEBFA6}"/>
              </a:ext>
            </a:extLst>
          </p:cNvPr>
          <p:cNvSpPr/>
          <p:nvPr/>
        </p:nvSpPr>
        <p:spPr>
          <a:xfrm>
            <a:off x="57665" y="891540"/>
            <a:ext cx="9028670" cy="2677656"/>
          </a:xfrm>
          <a:prstGeom prst="rect">
            <a:avLst/>
          </a:prstGeom>
        </p:spPr>
        <p:txBody>
          <a:bodyPr wrap="square">
            <a:spAutoFit/>
          </a:bodyPr>
          <a:lstStyle/>
          <a:p>
            <a:r>
              <a:rPr lang="en-US" sz="1200" dirty="0"/>
              <a:t>Data velocity is the speed at which data is received and processed. </a:t>
            </a:r>
          </a:p>
          <a:p>
            <a:endParaRPr lang="en-US" sz="1200" dirty="0"/>
          </a:p>
          <a:p>
            <a:pPr marL="228600" indent="-228600">
              <a:buFont typeface="+mj-lt"/>
              <a:buAutoNum type="arabicPeriod"/>
            </a:pPr>
            <a:r>
              <a:rPr lang="en-US" sz="1200" b="1" dirty="0"/>
              <a:t>Real-Time - </a:t>
            </a:r>
            <a:r>
              <a:rPr lang="en-US" sz="1200" dirty="0"/>
              <a:t>Data is processed close to the time that it is input or needed. This implies that you are processing data fast enough to respond to events as they occur. </a:t>
            </a:r>
            <a:r>
              <a:rPr lang="en-US" sz="1200" dirty="0">
                <a:highlight>
                  <a:srgbClr val="FFFF00"/>
                </a:highlight>
              </a:rPr>
              <a:t>E.g., a customer submits an application for a credit card and you approve it within a few seconds such that they immediately get an answer.</a:t>
            </a:r>
          </a:p>
          <a:p>
            <a:pPr marL="228600" indent="-228600">
              <a:buFont typeface="+mj-lt"/>
              <a:buAutoNum type="arabicPeriod"/>
            </a:pPr>
            <a:endParaRPr lang="en-US" sz="1200" dirty="0"/>
          </a:p>
          <a:p>
            <a:pPr marL="228600" indent="-228600">
              <a:buFont typeface="+mj-lt"/>
              <a:buAutoNum type="arabicPeriod"/>
            </a:pPr>
            <a:r>
              <a:rPr lang="en-US" sz="1200" b="1" dirty="0"/>
              <a:t>Near Real-Time - </a:t>
            </a:r>
            <a:r>
              <a:rPr lang="en-US" sz="1200" dirty="0"/>
              <a:t>Data is processed as events occur but not fast enough to respond immediately. E.g., , a customer submits a credit card application and you immediately begin a process of evaluating the application such that customers often get an </a:t>
            </a:r>
            <a:r>
              <a:rPr lang="en-US" sz="1200" dirty="0">
                <a:highlight>
                  <a:srgbClr val="FFFF00"/>
                </a:highlight>
              </a:rPr>
              <a:t>answer within an hour.</a:t>
            </a:r>
          </a:p>
          <a:p>
            <a:pPr marL="228600" indent="-228600">
              <a:buFont typeface="+mj-lt"/>
              <a:buAutoNum type="arabicPeriod"/>
            </a:pPr>
            <a:endParaRPr lang="en-US" sz="1200" dirty="0">
              <a:highlight>
                <a:srgbClr val="FFFF00"/>
              </a:highlight>
            </a:endParaRPr>
          </a:p>
          <a:p>
            <a:pPr marL="228600" indent="-228600">
              <a:buFont typeface="+mj-lt"/>
              <a:buAutoNum type="arabicPeriod"/>
            </a:pPr>
            <a:r>
              <a:rPr lang="en-US" sz="1200" b="1" dirty="0"/>
              <a:t>Batch </a:t>
            </a:r>
            <a:r>
              <a:rPr lang="en-US" sz="1200" dirty="0"/>
              <a:t>Data is processed when computing resources are available such that processing falls behind events and catches up. E.g., a social media site that runs algorithms to look for policy violations whenever computing power is free. </a:t>
            </a:r>
          </a:p>
          <a:p>
            <a:pPr marL="228600" indent="-228600">
              <a:buFont typeface="+mj-lt"/>
              <a:buAutoNum type="arabicPeriod"/>
            </a:pPr>
            <a:endParaRPr lang="en-US" sz="1200" dirty="0"/>
          </a:p>
          <a:p>
            <a:pPr marL="228600" indent="-228600">
              <a:buFont typeface="+mj-lt"/>
              <a:buAutoNum type="arabicPeriod"/>
            </a:pPr>
            <a:r>
              <a:rPr lang="en-US" sz="1200" b="1" dirty="0"/>
              <a:t>Analytical Processing - </a:t>
            </a:r>
            <a:r>
              <a:rPr lang="en-US" sz="1200" dirty="0"/>
              <a:t>Processing that is tied to decision making as opposed to business processes and events. This can be done in real-time or near real-time such that decision makers can explore data with analytical tools. </a:t>
            </a:r>
          </a:p>
        </p:txBody>
      </p:sp>
      <p:sp>
        <p:nvSpPr>
          <p:cNvPr id="6" name="Rectangle 5">
            <a:extLst>
              <a:ext uri="{FF2B5EF4-FFF2-40B4-BE49-F238E27FC236}">
                <a16:creationId xmlns:a16="http://schemas.microsoft.com/office/drawing/2014/main" id="{F0DA7820-0FB6-4AFC-9858-540BFC30B214}"/>
              </a:ext>
            </a:extLst>
          </p:cNvPr>
          <p:cNvSpPr/>
          <p:nvPr/>
        </p:nvSpPr>
        <p:spPr>
          <a:xfrm>
            <a:off x="57665" y="4043993"/>
            <a:ext cx="8946292" cy="646331"/>
          </a:xfrm>
          <a:prstGeom prst="rect">
            <a:avLst/>
          </a:prstGeom>
        </p:spPr>
        <p:txBody>
          <a:bodyPr wrap="square">
            <a:spAutoFit/>
          </a:bodyPr>
          <a:lstStyle/>
          <a:p>
            <a:r>
              <a:rPr lang="en-US" sz="1200" b="1" dirty="0"/>
              <a:t>E-Promotions</a:t>
            </a:r>
            <a:r>
              <a:rPr lang="en-US" sz="1200" dirty="0"/>
              <a:t>: Based on your current location, your purchase history, what you like </a:t>
            </a:r>
            <a:r>
              <a:rPr lang="en-US" sz="1200" dirty="0">
                <a:sym typeface="Wingdings" panose="05000000000000000000" pitchFamily="2" charset="2"/>
              </a:rPr>
              <a:t> </a:t>
            </a:r>
            <a:r>
              <a:rPr lang="en-US" sz="1200" dirty="0"/>
              <a:t>send promotions right now for store next to you</a:t>
            </a:r>
          </a:p>
          <a:p>
            <a:endParaRPr lang="en-US" sz="1200" dirty="0"/>
          </a:p>
          <a:p>
            <a:r>
              <a:rPr lang="en-US" sz="1200" b="1" dirty="0"/>
              <a:t>Healthcare monitoring</a:t>
            </a:r>
            <a:r>
              <a:rPr lang="en-US" sz="1200" dirty="0"/>
              <a:t>: sensors monitoring your activities and body  </a:t>
            </a:r>
            <a:r>
              <a:rPr lang="en-US" sz="1200" dirty="0">
                <a:sym typeface="Wingdings" panose="05000000000000000000" pitchFamily="2" charset="2"/>
              </a:rPr>
              <a:t></a:t>
            </a:r>
            <a:r>
              <a:rPr lang="en-US" sz="1200" dirty="0"/>
              <a:t> any abnormal measurements require immediate reaction</a:t>
            </a:r>
          </a:p>
        </p:txBody>
      </p:sp>
    </p:spTree>
    <p:extLst>
      <p:ext uri="{BB962C8B-B14F-4D97-AF65-F5344CB8AC3E}">
        <p14:creationId xmlns:p14="http://schemas.microsoft.com/office/powerpoint/2010/main" val="325085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D962-D2AD-4595-BECC-FE3A6BB72D82}"/>
              </a:ext>
            </a:extLst>
          </p:cNvPr>
          <p:cNvSpPr>
            <a:spLocks noGrp="1"/>
          </p:cNvSpPr>
          <p:nvPr>
            <p:ph type="title"/>
          </p:nvPr>
        </p:nvSpPr>
        <p:spPr/>
        <p:txBody>
          <a:bodyPr/>
          <a:lstStyle/>
          <a:p>
            <a:r>
              <a:rPr lang="en-US" dirty="0"/>
              <a:t>variety</a:t>
            </a:r>
          </a:p>
        </p:txBody>
      </p:sp>
      <p:sp>
        <p:nvSpPr>
          <p:cNvPr id="3" name="Date Placeholder 2">
            <a:extLst>
              <a:ext uri="{FF2B5EF4-FFF2-40B4-BE49-F238E27FC236}">
                <a16:creationId xmlns:a16="http://schemas.microsoft.com/office/drawing/2014/main" id="{6D70B45A-1E78-425D-AA47-7C9177B43833}"/>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9C67AD35-0BE4-40F1-9421-26285A9E5E39}"/>
              </a:ext>
            </a:extLst>
          </p:cNvPr>
          <p:cNvSpPr>
            <a:spLocks noGrp="1"/>
          </p:cNvSpPr>
          <p:nvPr>
            <p:ph type="sldNum" sz="quarter" idx="4"/>
          </p:nvPr>
        </p:nvSpPr>
        <p:spPr/>
        <p:txBody>
          <a:bodyPr/>
          <a:lstStyle/>
          <a:p>
            <a:r>
              <a:rPr lang="en-US"/>
              <a:t>Slide no. </a:t>
            </a:r>
            <a:fld id="{7240F3D1-AE27-48C7-9FC9-EF8542F23A88}" type="slidenum">
              <a:rPr lang="en-US" smtClean="0"/>
              <a:pPr/>
              <a:t>12</a:t>
            </a:fld>
            <a:endParaRPr lang="en-US" dirty="0"/>
          </a:p>
        </p:txBody>
      </p:sp>
      <p:sp>
        <p:nvSpPr>
          <p:cNvPr id="5" name="Rectangle 4">
            <a:extLst>
              <a:ext uri="{FF2B5EF4-FFF2-40B4-BE49-F238E27FC236}">
                <a16:creationId xmlns:a16="http://schemas.microsoft.com/office/drawing/2014/main" id="{8342DB9A-2D47-45B4-97CC-079484C1FF08}"/>
              </a:ext>
            </a:extLst>
          </p:cNvPr>
          <p:cNvSpPr/>
          <p:nvPr/>
        </p:nvSpPr>
        <p:spPr>
          <a:xfrm>
            <a:off x="111210" y="893817"/>
            <a:ext cx="5787082" cy="3293209"/>
          </a:xfrm>
          <a:prstGeom prst="rect">
            <a:avLst/>
          </a:prstGeom>
        </p:spPr>
        <p:txBody>
          <a:bodyPr wrap="square">
            <a:spAutoFit/>
          </a:bodyPr>
          <a:lstStyle/>
          <a:p>
            <a:pPr marL="285750" indent="-285750">
              <a:buFont typeface="Arial" panose="020B0604020202020204" pitchFamily="34" charset="0"/>
              <a:buChar char="•"/>
            </a:pPr>
            <a:r>
              <a:rPr lang="en-US" sz="1600" dirty="0"/>
              <a:t>Relational Data (Tables/Transaction/Legacy Data)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Text Data (Web)</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Semi-structured Data (XML/YAML)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Graph Data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Social Network, Semantic Web (RDF), …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Streaming Data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Big Public Data (online, weather, finance, etc.)  </a:t>
            </a:r>
          </a:p>
        </p:txBody>
      </p:sp>
      <p:pic>
        <p:nvPicPr>
          <p:cNvPr id="6" name="Picture 5">
            <a:extLst>
              <a:ext uri="{FF2B5EF4-FFF2-40B4-BE49-F238E27FC236}">
                <a16:creationId xmlns:a16="http://schemas.microsoft.com/office/drawing/2014/main" id="{77C28B44-BDD0-4620-B4A2-0B225AF91078}"/>
              </a:ext>
            </a:extLst>
          </p:cNvPr>
          <p:cNvPicPr>
            <a:picLocks noChangeAspect="1"/>
          </p:cNvPicPr>
          <p:nvPr/>
        </p:nvPicPr>
        <p:blipFill>
          <a:blip r:embed="rId2"/>
          <a:stretch>
            <a:fillRect/>
          </a:stretch>
        </p:blipFill>
        <p:spPr>
          <a:xfrm>
            <a:off x="4453554" y="1106842"/>
            <a:ext cx="4690446" cy="1645197"/>
          </a:xfrm>
          <a:prstGeom prst="rect">
            <a:avLst/>
          </a:prstGeom>
        </p:spPr>
      </p:pic>
      <p:sp>
        <p:nvSpPr>
          <p:cNvPr id="7" name="Rectangle 6">
            <a:extLst>
              <a:ext uri="{FF2B5EF4-FFF2-40B4-BE49-F238E27FC236}">
                <a16:creationId xmlns:a16="http://schemas.microsoft.com/office/drawing/2014/main" id="{969ADC56-3BEF-4454-8994-35F816107476}"/>
              </a:ext>
            </a:extLst>
          </p:cNvPr>
          <p:cNvSpPr/>
          <p:nvPr/>
        </p:nvSpPr>
        <p:spPr>
          <a:xfrm>
            <a:off x="4504432" y="2772567"/>
            <a:ext cx="1894703" cy="861774"/>
          </a:xfrm>
          <a:prstGeom prst="rect">
            <a:avLst/>
          </a:prstGeom>
        </p:spPr>
        <p:txBody>
          <a:bodyPr wrap="square">
            <a:spAutoFit/>
          </a:bodyPr>
          <a:lstStyle/>
          <a:p>
            <a:pPr marL="285750" indent="-285750">
              <a:buFont typeface="Arial" panose="020B0604020202020204" pitchFamily="34" charset="0"/>
              <a:buChar char="•"/>
            </a:pPr>
            <a:r>
              <a:rPr lang="fr-FR" sz="1600" dirty="0"/>
              <a:t>Rational </a:t>
            </a:r>
          </a:p>
          <a:p>
            <a:pPr marL="285750" indent="-285750">
              <a:buFont typeface="Arial" panose="020B0604020202020204" pitchFamily="34" charset="0"/>
              <a:buChar char="•"/>
            </a:pPr>
            <a:r>
              <a:rPr lang="fr-FR" sz="1600" dirty="0"/>
              <a:t>Predictable </a:t>
            </a:r>
          </a:p>
          <a:p>
            <a:pPr marL="285750" indent="-285750">
              <a:buFont typeface="Arial" panose="020B0604020202020204" pitchFamily="34" charset="0"/>
              <a:buChar char="•"/>
            </a:pPr>
            <a:r>
              <a:rPr lang="fr-FR" sz="1600" dirty="0"/>
              <a:t>Traditional</a:t>
            </a:r>
            <a:endParaRPr lang="en-US" sz="1600" dirty="0"/>
          </a:p>
        </p:txBody>
      </p:sp>
      <p:sp>
        <p:nvSpPr>
          <p:cNvPr id="8" name="Rectangle 7">
            <a:extLst>
              <a:ext uri="{FF2B5EF4-FFF2-40B4-BE49-F238E27FC236}">
                <a16:creationId xmlns:a16="http://schemas.microsoft.com/office/drawing/2014/main" id="{B7DDF5AC-3476-474B-AABB-7020A3826062}"/>
              </a:ext>
            </a:extLst>
          </p:cNvPr>
          <p:cNvSpPr/>
          <p:nvPr/>
        </p:nvSpPr>
        <p:spPr>
          <a:xfrm>
            <a:off x="6966346" y="2772567"/>
            <a:ext cx="1003801" cy="830997"/>
          </a:xfrm>
          <a:prstGeom prst="rect">
            <a:avLst/>
          </a:prstGeom>
        </p:spPr>
        <p:txBody>
          <a:bodyPr wrap="none">
            <a:spAutoFit/>
          </a:bodyPr>
          <a:lstStyle/>
          <a:p>
            <a:r>
              <a:rPr lang="en-US" sz="1600" dirty="0"/>
              <a:t>• </a:t>
            </a:r>
            <a:r>
              <a:rPr lang="en-US" sz="1600" dirty="0">
                <a:solidFill>
                  <a:srgbClr val="00B050"/>
                </a:solidFill>
              </a:rPr>
              <a:t>Agile </a:t>
            </a:r>
          </a:p>
          <a:p>
            <a:r>
              <a:rPr lang="en-US" sz="1600" dirty="0">
                <a:solidFill>
                  <a:srgbClr val="00B050"/>
                </a:solidFill>
              </a:rPr>
              <a:t>• Flexible </a:t>
            </a:r>
          </a:p>
          <a:p>
            <a:r>
              <a:rPr lang="en-US" sz="1600" dirty="0">
                <a:solidFill>
                  <a:srgbClr val="00B050"/>
                </a:solidFill>
              </a:rPr>
              <a:t>• Modern</a:t>
            </a:r>
          </a:p>
        </p:txBody>
      </p:sp>
      <p:cxnSp>
        <p:nvCxnSpPr>
          <p:cNvPr id="10" name="Straight Connector 9">
            <a:extLst>
              <a:ext uri="{FF2B5EF4-FFF2-40B4-BE49-F238E27FC236}">
                <a16:creationId xmlns:a16="http://schemas.microsoft.com/office/drawing/2014/main" id="{9F6AC312-6E65-4C0C-8C66-8D882D8030FF}"/>
              </a:ext>
            </a:extLst>
          </p:cNvPr>
          <p:cNvCxnSpPr>
            <a:stCxn id="6" idx="0"/>
          </p:cNvCxnSpPr>
          <p:nvPr/>
        </p:nvCxnSpPr>
        <p:spPr>
          <a:xfrm>
            <a:off x="6798777" y="1106842"/>
            <a:ext cx="0" cy="2919874"/>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351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DF6F6-E826-48D1-875F-1D9A93D43A5C}"/>
              </a:ext>
            </a:extLst>
          </p:cNvPr>
          <p:cNvSpPr>
            <a:spLocks noGrp="1"/>
          </p:cNvSpPr>
          <p:nvPr>
            <p:ph type="title"/>
          </p:nvPr>
        </p:nvSpPr>
        <p:spPr/>
        <p:txBody>
          <a:bodyPr/>
          <a:lstStyle/>
          <a:p>
            <a:r>
              <a:rPr lang="en-US" dirty="0"/>
              <a:t>More v’s</a:t>
            </a:r>
          </a:p>
        </p:txBody>
      </p:sp>
      <p:sp>
        <p:nvSpPr>
          <p:cNvPr id="3" name="Date Placeholder 2">
            <a:extLst>
              <a:ext uri="{FF2B5EF4-FFF2-40B4-BE49-F238E27FC236}">
                <a16:creationId xmlns:a16="http://schemas.microsoft.com/office/drawing/2014/main" id="{AC5736FF-7D34-4B48-AD98-F0344A5427EE}"/>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E486C8F9-2739-4439-9DB0-AE0B3F21A946}"/>
              </a:ext>
            </a:extLst>
          </p:cNvPr>
          <p:cNvSpPr>
            <a:spLocks noGrp="1"/>
          </p:cNvSpPr>
          <p:nvPr>
            <p:ph type="sldNum" sz="quarter" idx="4"/>
          </p:nvPr>
        </p:nvSpPr>
        <p:spPr/>
        <p:txBody>
          <a:bodyPr/>
          <a:lstStyle/>
          <a:p>
            <a:r>
              <a:rPr lang="en-US"/>
              <a:t>Slide no. </a:t>
            </a:r>
            <a:fld id="{7240F3D1-AE27-48C7-9FC9-EF8542F23A88}" type="slidenum">
              <a:rPr lang="en-US" smtClean="0"/>
              <a:pPr/>
              <a:t>13</a:t>
            </a:fld>
            <a:endParaRPr lang="en-US" dirty="0"/>
          </a:p>
        </p:txBody>
      </p:sp>
      <p:pic>
        <p:nvPicPr>
          <p:cNvPr id="5" name="Picture 4">
            <a:extLst>
              <a:ext uri="{FF2B5EF4-FFF2-40B4-BE49-F238E27FC236}">
                <a16:creationId xmlns:a16="http://schemas.microsoft.com/office/drawing/2014/main" id="{9A004259-E208-4ABA-828A-253EE39D57B5}"/>
              </a:ext>
            </a:extLst>
          </p:cNvPr>
          <p:cNvPicPr>
            <a:picLocks noChangeAspect="1"/>
          </p:cNvPicPr>
          <p:nvPr/>
        </p:nvPicPr>
        <p:blipFill>
          <a:blip r:embed="rId2"/>
          <a:stretch>
            <a:fillRect/>
          </a:stretch>
        </p:blipFill>
        <p:spPr>
          <a:xfrm>
            <a:off x="6122985" y="1384405"/>
            <a:ext cx="2778857" cy="861255"/>
          </a:xfrm>
          <a:prstGeom prst="rect">
            <a:avLst/>
          </a:prstGeom>
        </p:spPr>
      </p:pic>
      <p:pic>
        <p:nvPicPr>
          <p:cNvPr id="6" name="Picture 5">
            <a:extLst>
              <a:ext uri="{FF2B5EF4-FFF2-40B4-BE49-F238E27FC236}">
                <a16:creationId xmlns:a16="http://schemas.microsoft.com/office/drawing/2014/main" id="{7C916A6F-890D-46C8-9894-9FC668D1DC60}"/>
              </a:ext>
            </a:extLst>
          </p:cNvPr>
          <p:cNvPicPr>
            <a:picLocks noChangeAspect="1"/>
          </p:cNvPicPr>
          <p:nvPr/>
        </p:nvPicPr>
        <p:blipFill>
          <a:blip r:embed="rId3"/>
          <a:stretch>
            <a:fillRect/>
          </a:stretch>
        </p:blipFill>
        <p:spPr>
          <a:xfrm>
            <a:off x="170095" y="998682"/>
            <a:ext cx="1717312" cy="1573068"/>
          </a:xfrm>
          <a:prstGeom prst="rect">
            <a:avLst/>
          </a:prstGeom>
        </p:spPr>
      </p:pic>
      <p:pic>
        <p:nvPicPr>
          <p:cNvPr id="7" name="Picture 6">
            <a:extLst>
              <a:ext uri="{FF2B5EF4-FFF2-40B4-BE49-F238E27FC236}">
                <a16:creationId xmlns:a16="http://schemas.microsoft.com/office/drawing/2014/main" id="{7BA4FEC1-6995-46C8-BC86-A320320CFD20}"/>
              </a:ext>
            </a:extLst>
          </p:cNvPr>
          <p:cNvPicPr>
            <a:picLocks noChangeAspect="1"/>
          </p:cNvPicPr>
          <p:nvPr/>
        </p:nvPicPr>
        <p:blipFill>
          <a:blip r:embed="rId4"/>
          <a:stretch>
            <a:fillRect/>
          </a:stretch>
        </p:blipFill>
        <p:spPr>
          <a:xfrm>
            <a:off x="2736821" y="1095910"/>
            <a:ext cx="2741754" cy="1438246"/>
          </a:xfrm>
          <a:prstGeom prst="rect">
            <a:avLst/>
          </a:prstGeom>
        </p:spPr>
      </p:pic>
      <p:pic>
        <p:nvPicPr>
          <p:cNvPr id="13" name="Picture 12">
            <a:extLst>
              <a:ext uri="{FF2B5EF4-FFF2-40B4-BE49-F238E27FC236}">
                <a16:creationId xmlns:a16="http://schemas.microsoft.com/office/drawing/2014/main" id="{7EE8C9BE-34E9-4D03-A08E-A8C4C99F1898}"/>
              </a:ext>
            </a:extLst>
          </p:cNvPr>
          <p:cNvPicPr>
            <a:picLocks noChangeAspect="1"/>
          </p:cNvPicPr>
          <p:nvPr/>
        </p:nvPicPr>
        <p:blipFill>
          <a:blip r:embed="rId5"/>
          <a:stretch>
            <a:fillRect/>
          </a:stretch>
        </p:blipFill>
        <p:spPr>
          <a:xfrm>
            <a:off x="257309" y="2913168"/>
            <a:ext cx="3060105" cy="1765811"/>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19D21121-10C2-4935-ACEE-C0D7ABFA4A8C}"/>
                  </a:ext>
                </a:extLst>
              </p14:cNvPr>
              <p14:cNvContentPartPr/>
              <p14:nvPr/>
            </p14:nvContentPartPr>
            <p14:xfrm>
              <a:off x="4942755" y="1179165"/>
              <a:ext cx="931320" cy="36000"/>
            </p14:xfrm>
          </p:contentPart>
        </mc:Choice>
        <mc:Fallback xmlns="">
          <p:pic>
            <p:nvPicPr>
              <p:cNvPr id="14" name="Ink 13">
                <a:extLst>
                  <a:ext uri="{FF2B5EF4-FFF2-40B4-BE49-F238E27FC236}">
                    <a16:creationId xmlns:a16="http://schemas.microsoft.com/office/drawing/2014/main" id="{19D21121-10C2-4935-ACEE-C0D7ABFA4A8C}"/>
                  </a:ext>
                </a:extLst>
              </p:cNvPr>
              <p:cNvPicPr/>
              <p:nvPr/>
            </p:nvPicPr>
            <p:blipFill>
              <a:blip r:embed="rId7"/>
              <a:stretch>
                <a:fillRect/>
              </a:stretch>
            </p:blipFill>
            <p:spPr>
              <a:xfrm>
                <a:off x="4906755" y="1107165"/>
                <a:ext cx="1002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695A597-C33A-4EE3-8A0B-F6E226F69ADA}"/>
                  </a:ext>
                </a:extLst>
              </p14:cNvPr>
              <p14:cNvContentPartPr/>
              <p14:nvPr/>
            </p14:nvContentPartPr>
            <p14:xfrm>
              <a:off x="7331715" y="1940205"/>
              <a:ext cx="651240" cy="20880"/>
            </p14:xfrm>
          </p:contentPart>
        </mc:Choice>
        <mc:Fallback xmlns="">
          <p:pic>
            <p:nvPicPr>
              <p:cNvPr id="15" name="Ink 14">
                <a:extLst>
                  <a:ext uri="{FF2B5EF4-FFF2-40B4-BE49-F238E27FC236}">
                    <a16:creationId xmlns:a16="http://schemas.microsoft.com/office/drawing/2014/main" id="{C695A597-C33A-4EE3-8A0B-F6E226F69ADA}"/>
                  </a:ext>
                </a:extLst>
              </p:cNvPr>
              <p:cNvPicPr/>
              <p:nvPr/>
            </p:nvPicPr>
            <p:blipFill>
              <a:blip r:embed="rId9"/>
              <a:stretch>
                <a:fillRect/>
              </a:stretch>
            </p:blipFill>
            <p:spPr>
              <a:xfrm>
                <a:off x="7295715" y="1868205"/>
                <a:ext cx="722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6084CC5A-77B4-4A00-967A-48F1DB73525B}"/>
                  </a:ext>
                </a:extLst>
              </p14:cNvPr>
              <p14:cNvContentPartPr/>
              <p14:nvPr/>
            </p14:nvContentPartPr>
            <p14:xfrm>
              <a:off x="7315155" y="1969005"/>
              <a:ext cx="552240" cy="49680"/>
            </p14:xfrm>
          </p:contentPart>
        </mc:Choice>
        <mc:Fallback xmlns="">
          <p:pic>
            <p:nvPicPr>
              <p:cNvPr id="16" name="Ink 15">
                <a:extLst>
                  <a:ext uri="{FF2B5EF4-FFF2-40B4-BE49-F238E27FC236}">
                    <a16:creationId xmlns:a16="http://schemas.microsoft.com/office/drawing/2014/main" id="{6084CC5A-77B4-4A00-967A-48F1DB73525B}"/>
                  </a:ext>
                </a:extLst>
              </p:cNvPr>
              <p:cNvPicPr/>
              <p:nvPr/>
            </p:nvPicPr>
            <p:blipFill>
              <a:blip r:embed="rId11"/>
              <a:stretch>
                <a:fillRect/>
              </a:stretch>
            </p:blipFill>
            <p:spPr>
              <a:xfrm>
                <a:off x="7279155" y="1897005"/>
                <a:ext cx="623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EC66526-7192-49A3-B294-C441C8E04FED}"/>
                  </a:ext>
                </a:extLst>
              </p14:cNvPr>
              <p14:cNvContentPartPr/>
              <p14:nvPr/>
            </p14:nvContentPartPr>
            <p14:xfrm>
              <a:off x="387315" y="4513845"/>
              <a:ext cx="354600" cy="17280"/>
            </p14:xfrm>
          </p:contentPart>
        </mc:Choice>
        <mc:Fallback xmlns="">
          <p:pic>
            <p:nvPicPr>
              <p:cNvPr id="17" name="Ink 16">
                <a:extLst>
                  <a:ext uri="{FF2B5EF4-FFF2-40B4-BE49-F238E27FC236}">
                    <a16:creationId xmlns:a16="http://schemas.microsoft.com/office/drawing/2014/main" id="{2EC66526-7192-49A3-B294-C441C8E04FED}"/>
                  </a:ext>
                </a:extLst>
              </p:cNvPr>
              <p:cNvPicPr/>
              <p:nvPr/>
            </p:nvPicPr>
            <p:blipFill>
              <a:blip r:embed="rId13"/>
              <a:stretch>
                <a:fillRect/>
              </a:stretch>
            </p:blipFill>
            <p:spPr>
              <a:xfrm>
                <a:off x="351315" y="4441845"/>
                <a:ext cx="426240" cy="160920"/>
              </a:xfrm>
              <a:prstGeom prst="rect">
                <a:avLst/>
              </a:prstGeom>
            </p:spPr>
          </p:pic>
        </mc:Fallback>
      </mc:AlternateContent>
    </p:spTree>
    <p:extLst>
      <p:ext uri="{BB962C8B-B14F-4D97-AF65-F5344CB8AC3E}">
        <p14:creationId xmlns:p14="http://schemas.microsoft.com/office/powerpoint/2010/main" val="1710590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6BD54-AB1C-4AC6-BA7B-F39EF4EB4CD2}"/>
              </a:ext>
            </a:extLst>
          </p:cNvPr>
          <p:cNvSpPr>
            <a:spLocks noGrp="1"/>
          </p:cNvSpPr>
          <p:nvPr>
            <p:ph type="title"/>
          </p:nvPr>
        </p:nvSpPr>
        <p:spPr/>
        <p:txBody>
          <a:bodyPr/>
          <a:lstStyle/>
          <a:p>
            <a:r>
              <a:rPr lang="en-US" dirty="0"/>
              <a:t>veracity</a:t>
            </a:r>
          </a:p>
        </p:txBody>
      </p:sp>
      <p:sp>
        <p:nvSpPr>
          <p:cNvPr id="3" name="Date Placeholder 2">
            <a:extLst>
              <a:ext uri="{FF2B5EF4-FFF2-40B4-BE49-F238E27FC236}">
                <a16:creationId xmlns:a16="http://schemas.microsoft.com/office/drawing/2014/main" id="{B9A833A7-E542-4142-BC44-319725371BB5}"/>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8AEB24E1-891D-4D19-91F2-E1514244B972}"/>
              </a:ext>
            </a:extLst>
          </p:cNvPr>
          <p:cNvSpPr>
            <a:spLocks noGrp="1"/>
          </p:cNvSpPr>
          <p:nvPr>
            <p:ph type="sldNum" sz="quarter" idx="4"/>
          </p:nvPr>
        </p:nvSpPr>
        <p:spPr/>
        <p:txBody>
          <a:bodyPr/>
          <a:lstStyle/>
          <a:p>
            <a:r>
              <a:rPr lang="en-US"/>
              <a:t>Slide no. </a:t>
            </a:r>
            <a:fld id="{7240F3D1-AE27-48C7-9FC9-EF8542F23A88}" type="slidenum">
              <a:rPr lang="en-US" smtClean="0"/>
              <a:pPr/>
              <a:t>14</a:t>
            </a:fld>
            <a:endParaRPr lang="en-US" dirty="0"/>
          </a:p>
        </p:txBody>
      </p:sp>
      <p:sp>
        <p:nvSpPr>
          <p:cNvPr id="5" name="Rectangle 4">
            <a:extLst>
              <a:ext uri="{FF2B5EF4-FFF2-40B4-BE49-F238E27FC236}">
                <a16:creationId xmlns:a16="http://schemas.microsoft.com/office/drawing/2014/main" id="{B89F344A-2F2C-4037-B8EB-A0F60BC304C9}"/>
              </a:ext>
            </a:extLst>
          </p:cNvPr>
          <p:cNvSpPr/>
          <p:nvPr/>
        </p:nvSpPr>
        <p:spPr>
          <a:xfrm>
            <a:off x="80318" y="990394"/>
            <a:ext cx="8983363" cy="1754326"/>
          </a:xfrm>
          <a:prstGeom prst="rect">
            <a:avLst/>
          </a:prstGeom>
        </p:spPr>
        <p:txBody>
          <a:bodyPr wrap="square">
            <a:spAutoFit/>
          </a:bodyPr>
          <a:lstStyle/>
          <a:p>
            <a:pPr marL="285750" indent="-285750">
              <a:buFont typeface="Arial" panose="020B0604020202020204" pitchFamily="34" charset="0"/>
              <a:buChar char="•"/>
            </a:pPr>
            <a:r>
              <a:rPr lang="en-US" dirty="0"/>
              <a:t>refers to the </a:t>
            </a:r>
            <a:r>
              <a:rPr lang="en-US" dirty="0">
                <a:highlight>
                  <a:srgbClr val="FFFF00"/>
                </a:highlight>
              </a:rPr>
              <a:t>messiness or trustworthiness </a:t>
            </a:r>
            <a:r>
              <a:rPr lang="en-US" dirty="0"/>
              <a:t>of the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volume/velocity/variety, the  “</a:t>
            </a:r>
            <a:r>
              <a:rPr lang="en-US" b="1" dirty="0"/>
              <a:t>quality and accuracy</a:t>
            </a:r>
            <a:r>
              <a:rPr lang="en-US" dirty="0"/>
              <a:t>” are less controllable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Twitter posts with </a:t>
            </a:r>
            <a:r>
              <a:rPr lang="en-US" dirty="0">
                <a:highlight>
                  <a:srgbClr val="FFFF00"/>
                </a:highlight>
              </a:rPr>
              <a:t>hash tags, abbreviations, typos and colloquial </a:t>
            </a:r>
            <a:r>
              <a:rPr lang="en-US" dirty="0"/>
              <a:t>speech as well as the reliability and accuracy of content, biases, sarcasm</a:t>
            </a:r>
          </a:p>
        </p:txBody>
      </p:sp>
    </p:spTree>
    <p:extLst>
      <p:ext uri="{BB962C8B-B14F-4D97-AF65-F5344CB8AC3E}">
        <p14:creationId xmlns:p14="http://schemas.microsoft.com/office/powerpoint/2010/main" val="1274262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D1209-49A0-4252-9D15-198E37029133}"/>
              </a:ext>
            </a:extLst>
          </p:cNvPr>
          <p:cNvSpPr>
            <a:spLocks noGrp="1"/>
          </p:cNvSpPr>
          <p:nvPr>
            <p:ph type="title"/>
          </p:nvPr>
        </p:nvSpPr>
        <p:spPr/>
        <p:txBody>
          <a:bodyPr/>
          <a:lstStyle/>
          <a:p>
            <a:r>
              <a:rPr lang="en-US" dirty="0"/>
              <a:t>value</a:t>
            </a:r>
          </a:p>
        </p:txBody>
      </p:sp>
      <p:sp>
        <p:nvSpPr>
          <p:cNvPr id="3" name="Date Placeholder 2">
            <a:extLst>
              <a:ext uri="{FF2B5EF4-FFF2-40B4-BE49-F238E27FC236}">
                <a16:creationId xmlns:a16="http://schemas.microsoft.com/office/drawing/2014/main" id="{3CCD141D-07D4-4B26-9F69-5B4B646EFA09}"/>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EA65FF52-4F95-405F-B401-3B3971300830}"/>
              </a:ext>
            </a:extLst>
          </p:cNvPr>
          <p:cNvSpPr>
            <a:spLocks noGrp="1"/>
          </p:cNvSpPr>
          <p:nvPr>
            <p:ph type="sldNum" sz="quarter" idx="4"/>
          </p:nvPr>
        </p:nvSpPr>
        <p:spPr/>
        <p:txBody>
          <a:bodyPr/>
          <a:lstStyle/>
          <a:p>
            <a:r>
              <a:rPr lang="en-US"/>
              <a:t>Slide no. </a:t>
            </a:r>
            <a:fld id="{7240F3D1-AE27-48C7-9FC9-EF8542F23A88}" type="slidenum">
              <a:rPr lang="en-US" smtClean="0"/>
              <a:pPr/>
              <a:t>15</a:t>
            </a:fld>
            <a:endParaRPr lang="en-US" dirty="0"/>
          </a:p>
        </p:txBody>
      </p:sp>
      <p:sp>
        <p:nvSpPr>
          <p:cNvPr id="5" name="Rectangle 4">
            <a:extLst>
              <a:ext uri="{FF2B5EF4-FFF2-40B4-BE49-F238E27FC236}">
                <a16:creationId xmlns:a16="http://schemas.microsoft.com/office/drawing/2014/main" id="{44E8F8DD-20EB-4DFC-BCA1-B0FEBF62DC7D}"/>
              </a:ext>
            </a:extLst>
          </p:cNvPr>
          <p:cNvSpPr/>
          <p:nvPr/>
        </p:nvSpPr>
        <p:spPr>
          <a:xfrm>
            <a:off x="86497" y="891540"/>
            <a:ext cx="8991600" cy="2585323"/>
          </a:xfrm>
          <a:prstGeom prst="rect">
            <a:avLst/>
          </a:prstGeom>
        </p:spPr>
        <p:txBody>
          <a:bodyPr wrap="square">
            <a:spAutoFit/>
          </a:bodyPr>
          <a:lstStyle/>
          <a:p>
            <a:pPr marL="285750" indent="-285750">
              <a:buFontTx/>
              <a:buChar char="-"/>
            </a:pPr>
            <a:r>
              <a:rPr lang="en-US" dirty="0"/>
              <a:t>another V to take into account when looking at Big Data:  </a:t>
            </a:r>
            <a:r>
              <a:rPr lang="en-US" dirty="0">
                <a:highlight>
                  <a:srgbClr val="FFFF00"/>
                </a:highlight>
              </a:rPr>
              <a:t>Value</a:t>
            </a:r>
            <a:r>
              <a:rPr lang="en-US" dirty="0"/>
              <a:t>! </a:t>
            </a:r>
          </a:p>
          <a:p>
            <a:pPr marL="285750" indent="-285750">
              <a:buFontTx/>
              <a:buChar char="-"/>
            </a:pPr>
            <a:endParaRPr lang="en-US" dirty="0"/>
          </a:p>
          <a:p>
            <a:pPr marL="285750" indent="-285750">
              <a:buFontTx/>
              <a:buChar char="-"/>
            </a:pPr>
            <a:r>
              <a:rPr lang="en-US" dirty="0"/>
              <a:t>It is all well and good having access to big data but unless we can turn it into </a:t>
            </a:r>
            <a:r>
              <a:rPr lang="en-US" dirty="0">
                <a:highlight>
                  <a:srgbClr val="FFFF00"/>
                </a:highlight>
              </a:rPr>
              <a:t>value</a:t>
            </a:r>
            <a:r>
              <a:rPr lang="en-US" dirty="0"/>
              <a:t> it is useless. </a:t>
            </a:r>
          </a:p>
          <a:p>
            <a:pPr marL="285750" indent="-285750">
              <a:buFontTx/>
              <a:buChar char="-"/>
            </a:pPr>
            <a:endParaRPr lang="en-US" dirty="0"/>
          </a:p>
          <a:p>
            <a:pPr marL="285750" indent="-285750">
              <a:buFontTx/>
              <a:buChar char="-"/>
            </a:pPr>
            <a:r>
              <a:rPr lang="en-US" dirty="0">
                <a:highlight>
                  <a:srgbClr val="FFFF00"/>
                </a:highlight>
              </a:rPr>
              <a:t>'value</a:t>
            </a:r>
            <a:r>
              <a:rPr lang="en-US" dirty="0"/>
              <a:t>' is the most important V of Big Data. </a:t>
            </a:r>
          </a:p>
          <a:p>
            <a:pPr marL="285750" indent="-285750">
              <a:buFontTx/>
              <a:buChar char="-"/>
            </a:pPr>
            <a:endParaRPr lang="en-US" dirty="0"/>
          </a:p>
          <a:p>
            <a:pPr marL="285750" indent="-285750">
              <a:buFontTx/>
              <a:buChar char="-"/>
            </a:pPr>
            <a:r>
              <a:rPr lang="en-US" dirty="0"/>
              <a:t>It is important that businesses make a business case for any attempt to collect and leverage big data. </a:t>
            </a:r>
          </a:p>
        </p:txBody>
      </p:sp>
    </p:spTree>
    <p:extLst>
      <p:ext uri="{BB962C8B-B14F-4D97-AF65-F5344CB8AC3E}">
        <p14:creationId xmlns:p14="http://schemas.microsoft.com/office/powerpoint/2010/main" val="2323571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3EE4-4ED4-4845-B9C0-06284A31B1C7}"/>
              </a:ext>
            </a:extLst>
          </p:cNvPr>
          <p:cNvSpPr>
            <a:spLocks noGrp="1"/>
          </p:cNvSpPr>
          <p:nvPr>
            <p:ph type="title"/>
          </p:nvPr>
        </p:nvSpPr>
        <p:spPr/>
        <p:txBody>
          <a:bodyPr/>
          <a:lstStyle/>
          <a:p>
            <a:r>
              <a:rPr lang="en-US" dirty="0"/>
              <a:t>8 V’s</a:t>
            </a:r>
          </a:p>
        </p:txBody>
      </p:sp>
      <p:sp>
        <p:nvSpPr>
          <p:cNvPr id="3" name="Date Placeholder 2">
            <a:extLst>
              <a:ext uri="{FF2B5EF4-FFF2-40B4-BE49-F238E27FC236}">
                <a16:creationId xmlns:a16="http://schemas.microsoft.com/office/drawing/2014/main" id="{F9B48185-AA83-4623-B981-318116178150}"/>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1565A4E9-7460-41EF-9CF7-1F2507DA2E17}"/>
              </a:ext>
            </a:extLst>
          </p:cNvPr>
          <p:cNvSpPr>
            <a:spLocks noGrp="1"/>
          </p:cNvSpPr>
          <p:nvPr>
            <p:ph type="sldNum" sz="quarter" idx="4"/>
          </p:nvPr>
        </p:nvSpPr>
        <p:spPr/>
        <p:txBody>
          <a:bodyPr/>
          <a:lstStyle/>
          <a:p>
            <a:r>
              <a:rPr lang="en-US"/>
              <a:t>Slide no. </a:t>
            </a:r>
            <a:fld id="{7240F3D1-AE27-48C7-9FC9-EF8542F23A88}" type="slidenum">
              <a:rPr lang="en-US" smtClean="0"/>
              <a:pPr/>
              <a:t>16</a:t>
            </a:fld>
            <a:endParaRPr lang="en-US" dirty="0"/>
          </a:p>
        </p:txBody>
      </p:sp>
      <p:pic>
        <p:nvPicPr>
          <p:cNvPr id="5" name="Picture 4">
            <a:extLst>
              <a:ext uri="{FF2B5EF4-FFF2-40B4-BE49-F238E27FC236}">
                <a16:creationId xmlns:a16="http://schemas.microsoft.com/office/drawing/2014/main" id="{C7FF6496-8AB8-4601-99CA-466EEF3BA429}"/>
              </a:ext>
            </a:extLst>
          </p:cNvPr>
          <p:cNvPicPr>
            <a:picLocks noChangeAspect="1"/>
          </p:cNvPicPr>
          <p:nvPr/>
        </p:nvPicPr>
        <p:blipFill>
          <a:blip r:embed="rId2"/>
          <a:stretch>
            <a:fillRect/>
          </a:stretch>
        </p:blipFill>
        <p:spPr>
          <a:xfrm>
            <a:off x="4944368" y="966482"/>
            <a:ext cx="3975643" cy="3812540"/>
          </a:xfrm>
          <a:prstGeom prst="rect">
            <a:avLst/>
          </a:prstGeom>
        </p:spPr>
      </p:pic>
    </p:spTree>
    <p:extLst>
      <p:ext uri="{BB962C8B-B14F-4D97-AF65-F5344CB8AC3E}">
        <p14:creationId xmlns:p14="http://schemas.microsoft.com/office/powerpoint/2010/main" val="1403276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4D1B5-2C8E-414D-AD2D-E44B3DEC5F01}"/>
              </a:ext>
            </a:extLst>
          </p:cNvPr>
          <p:cNvSpPr>
            <a:spLocks noGrp="1"/>
          </p:cNvSpPr>
          <p:nvPr>
            <p:ph type="title"/>
          </p:nvPr>
        </p:nvSpPr>
        <p:spPr/>
        <p:txBody>
          <a:bodyPr/>
          <a:lstStyle/>
          <a:p>
            <a:r>
              <a:rPr lang="en-US" dirty="0"/>
              <a:t>Big data analytics</a:t>
            </a:r>
          </a:p>
        </p:txBody>
      </p:sp>
      <p:sp>
        <p:nvSpPr>
          <p:cNvPr id="3" name="Date Placeholder 2">
            <a:extLst>
              <a:ext uri="{FF2B5EF4-FFF2-40B4-BE49-F238E27FC236}">
                <a16:creationId xmlns:a16="http://schemas.microsoft.com/office/drawing/2014/main" id="{36F59720-56EF-45C1-92AB-0075C48AC126}"/>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268F548E-01CD-4F49-B7B1-95D4C2108451}"/>
              </a:ext>
            </a:extLst>
          </p:cNvPr>
          <p:cNvSpPr>
            <a:spLocks noGrp="1"/>
          </p:cNvSpPr>
          <p:nvPr>
            <p:ph type="sldNum" sz="quarter" idx="4"/>
          </p:nvPr>
        </p:nvSpPr>
        <p:spPr/>
        <p:txBody>
          <a:bodyPr/>
          <a:lstStyle/>
          <a:p>
            <a:r>
              <a:rPr lang="en-US"/>
              <a:t>Slide no. </a:t>
            </a:r>
            <a:fld id="{7240F3D1-AE27-48C7-9FC9-EF8542F23A88}" type="slidenum">
              <a:rPr lang="en-US" smtClean="0"/>
              <a:pPr/>
              <a:t>17</a:t>
            </a:fld>
            <a:endParaRPr lang="en-US" dirty="0"/>
          </a:p>
        </p:txBody>
      </p:sp>
      <p:graphicFrame>
        <p:nvGraphicFramePr>
          <p:cNvPr id="5" name="Table 4">
            <a:extLst>
              <a:ext uri="{FF2B5EF4-FFF2-40B4-BE49-F238E27FC236}">
                <a16:creationId xmlns:a16="http://schemas.microsoft.com/office/drawing/2014/main" id="{F4D556CD-4A41-4AFE-8345-0AC5A103C519}"/>
              </a:ext>
            </a:extLst>
          </p:cNvPr>
          <p:cNvGraphicFramePr>
            <a:graphicFrameLocks noGrp="1"/>
          </p:cNvGraphicFramePr>
          <p:nvPr>
            <p:extLst>
              <p:ext uri="{D42A27DB-BD31-4B8C-83A1-F6EECF244321}">
                <p14:modId xmlns:p14="http://schemas.microsoft.com/office/powerpoint/2010/main" val="1292998979"/>
              </p:ext>
            </p:extLst>
          </p:nvPr>
        </p:nvGraphicFramePr>
        <p:xfrm>
          <a:off x="107091" y="1009307"/>
          <a:ext cx="8929818" cy="2602195"/>
        </p:xfrm>
        <a:graphic>
          <a:graphicData uri="http://schemas.openxmlformats.org/drawingml/2006/table">
            <a:tbl>
              <a:tblPr firstRow="1" bandRow="1">
                <a:tableStyleId>{6E25E649-3F16-4E02-A733-19D2CDBF48F0}</a:tableStyleId>
              </a:tblPr>
              <a:tblGrid>
                <a:gridCol w="2520779">
                  <a:extLst>
                    <a:ext uri="{9D8B030D-6E8A-4147-A177-3AD203B41FA5}">
                      <a16:colId xmlns:a16="http://schemas.microsoft.com/office/drawing/2014/main" val="3676509542"/>
                    </a:ext>
                  </a:extLst>
                </a:gridCol>
                <a:gridCol w="3064476">
                  <a:extLst>
                    <a:ext uri="{9D8B030D-6E8A-4147-A177-3AD203B41FA5}">
                      <a16:colId xmlns:a16="http://schemas.microsoft.com/office/drawing/2014/main" val="516144387"/>
                    </a:ext>
                  </a:extLst>
                </a:gridCol>
                <a:gridCol w="3344563">
                  <a:extLst>
                    <a:ext uri="{9D8B030D-6E8A-4147-A177-3AD203B41FA5}">
                      <a16:colId xmlns:a16="http://schemas.microsoft.com/office/drawing/2014/main" val="3477889768"/>
                    </a:ext>
                  </a:extLst>
                </a:gridCol>
              </a:tblGrid>
              <a:tr h="370840">
                <a:tc>
                  <a:txBody>
                    <a:bodyPr/>
                    <a:lstStyle/>
                    <a:p>
                      <a:endParaRPr lang="en-US" dirty="0"/>
                    </a:p>
                  </a:txBody>
                  <a:tcPr/>
                </a:tc>
                <a:tc>
                  <a:txBody>
                    <a:bodyPr/>
                    <a:lstStyle/>
                    <a:p>
                      <a:r>
                        <a:rPr lang="en-US" dirty="0"/>
                        <a:t>Traditional Analytics (BI)</a:t>
                      </a:r>
                    </a:p>
                  </a:txBody>
                  <a:tcPr/>
                </a:tc>
                <a:tc>
                  <a:txBody>
                    <a:bodyPr/>
                    <a:lstStyle/>
                    <a:p>
                      <a:r>
                        <a:rPr lang="en-US" dirty="0"/>
                        <a:t>Big Data Analytics</a:t>
                      </a:r>
                    </a:p>
                  </a:txBody>
                  <a:tcPr/>
                </a:tc>
                <a:extLst>
                  <a:ext uri="{0D108BD9-81ED-4DB2-BD59-A6C34878D82A}">
                    <a16:rowId xmlns:a16="http://schemas.microsoft.com/office/drawing/2014/main" val="977617552"/>
                  </a:ext>
                </a:extLst>
              </a:tr>
              <a:tr h="608295">
                <a:tc>
                  <a:txBody>
                    <a:bodyPr/>
                    <a:lstStyle/>
                    <a:p>
                      <a:r>
                        <a:rPr lang="en-US" dirty="0"/>
                        <a:t>Focus on</a:t>
                      </a:r>
                    </a:p>
                  </a:txBody>
                  <a:tcPr/>
                </a:tc>
                <a:tc>
                  <a:txBody>
                    <a:bodyPr/>
                    <a:lstStyle/>
                    <a:p>
                      <a:pPr marL="285750" indent="-285750">
                        <a:buFont typeface="Arial" panose="020B0604020202020204" pitchFamily="34" charset="0"/>
                        <a:buChar char="•"/>
                      </a:pPr>
                      <a:r>
                        <a:rPr lang="en-US" dirty="0"/>
                        <a:t>Descriptive analytics</a:t>
                      </a:r>
                    </a:p>
                    <a:p>
                      <a:pPr marL="285750" indent="-285750">
                        <a:buFont typeface="Arial" panose="020B0604020202020204" pitchFamily="34" charset="0"/>
                        <a:buChar char="•"/>
                      </a:pPr>
                      <a:r>
                        <a:rPr lang="en-US" dirty="0"/>
                        <a:t>Diagnosis analytics</a:t>
                      </a:r>
                    </a:p>
                  </a:txBody>
                  <a:tcPr/>
                </a:tc>
                <a:tc>
                  <a:txBody>
                    <a:bodyPr/>
                    <a:lstStyle/>
                    <a:p>
                      <a:pPr marL="285750" indent="-285750">
                        <a:buFont typeface="Arial" panose="020B0604020202020204" pitchFamily="34" charset="0"/>
                        <a:buChar char="•"/>
                      </a:pPr>
                      <a:r>
                        <a:rPr lang="en-US" dirty="0"/>
                        <a:t>Predictive analytics</a:t>
                      </a:r>
                    </a:p>
                    <a:p>
                      <a:pPr marL="285750" indent="-285750">
                        <a:buFont typeface="Arial" panose="020B0604020202020204" pitchFamily="34" charset="0"/>
                        <a:buChar char="•"/>
                      </a:pPr>
                      <a:r>
                        <a:rPr lang="en-US" dirty="0"/>
                        <a:t>Prescriptive analytics</a:t>
                      </a:r>
                    </a:p>
                  </a:txBody>
                  <a:tcPr/>
                </a:tc>
                <a:extLst>
                  <a:ext uri="{0D108BD9-81ED-4DB2-BD59-A6C34878D82A}">
                    <a16:rowId xmlns:a16="http://schemas.microsoft.com/office/drawing/2014/main" val="840068168"/>
                  </a:ext>
                </a:extLst>
              </a:tr>
              <a:tr h="370840">
                <a:tc>
                  <a:txBody>
                    <a:bodyPr/>
                    <a:lstStyle/>
                    <a:p>
                      <a:r>
                        <a:rPr lang="en-US" dirty="0"/>
                        <a:t>Data Sets</a:t>
                      </a:r>
                    </a:p>
                  </a:txBody>
                  <a:tcPr/>
                </a:tc>
                <a:tc>
                  <a:txBody>
                    <a:bodyPr/>
                    <a:lstStyle/>
                    <a:p>
                      <a:pPr marL="285750" indent="-285750">
                        <a:buFont typeface="Arial" panose="020B0604020202020204" pitchFamily="34" charset="0"/>
                        <a:buChar char="•"/>
                      </a:pPr>
                      <a:r>
                        <a:rPr lang="en-US" dirty="0"/>
                        <a:t>Limited data sets</a:t>
                      </a:r>
                    </a:p>
                    <a:p>
                      <a:pPr marL="285750" indent="-285750">
                        <a:buFont typeface="Arial" panose="020B0604020202020204" pitchFamily="34" charset="0"/>
                        <a:buChar char="•"/>
                      </a:pPr>
                      <a:r>
                        <a:rPr lang="en-US" dirty="0"/>
                        <a:t>Cleansed data</a:t>
                      </a:r>
                    </a:p>
                    <a:p>
                      <a:pPr marL="285750" indent="-285750">
                        <a:buFont typeface="Arial" panose="020B0604020202020204" pitchFamily="34" charset="0"/>
                        <a:buChar char="•"/>
                      </a:pPr>
                      <a:r>
                        <a:rPr lang="en-US" dirty="0"/>
                        <a:t>Simple models</a:t>
                      </a:r>
                    </a:p>
                  </a:txBody>
                  <a:tcPr/>
                </a:tc>
                <a:tc>
                  <a:txBody>
                    <a:bodyPr/>
                    <a:lstStyle/>
                    <a:p>
                      <a:pPr marL="285750" indent="-285750">
                        <a:buFont typeface="Arial" panose="020B0604020202020204" pitchFamily="34" charset="0"/>
                        <a:buChar char="•"/>
                      </a:pPr>
                      <a:r>
                        <a:rPr lang="en-US" dirty="0"/>
                        <a:t>Large scale data sets</a:t>
                      </a:r>
                    </a:p>
                    <a:p>
                      <a:pPr marL="285750" indent="-285750">
                        <a:buFont typeface="Arial" panose="020B0604020202020204" pitchFamily="34" charset="0"/>
                        <a:buChar char="•"/>
                      </a:pPr>
                      <a:r>
                        <a:rPr lang="en-US" dirty="0"/>
                        <a:t>More types of data</a:t>
                      </a:r>
                    </a:p>
                    <a:p>
                      <a:pPr marL="285750" indent="-285750">
                        <a:buFont typeface="Arial" panose="020B0604020202020204" pitchFamily="34" charset="0"/>
                        <a:buChar char="•"/>
                      </a:pPr>
                      <a:r>
                        <a:rPr lang="en-US" dirty="0"/>
                        <a:t>Raw data</a:t>
                      </a:r>
                    </a:p>
                    <a:p>
                      <a:pPr marL="285750" indent="-285750">
                        <a:buFont typeface="Arial" panose="020B0604020202020204" pitchFamily="34" charset="0"/>
                        <a:buChar char="•"/>
                      </a:pPr>
                      <a:r>
                        <a:rPr lang="en-US" dirty="0"/>
                        <a:t>Complex data models</a:t>
                      </a:r>
                    </a:p>
                    <a:p>
                      <a:endParaRPr lang="en-US" dirty="0"/>
                    </a:p>
                  </a:txBody>
                  <a:tcPr/>
                </a:tc>
                <a:extLst>
                  <a:ext uri="{0D108BD9-81ED-4DB2-BD59-A6C34878D82A}">
                    <a16:rowId xmlns:a16="http://schemas.microsoft.com/office/drawing/2014/main" val="3937502476"/>
                  </a:ext>
                </a:extLst>
              </a:tr>
              <a:tr h="370840">
                <a:tc>
                  <a:txBody>
                    <a:bodyPr/>
                    <a:lstStyle/>
                    <a:p>
                      <a:r>
                        <a:rPr lang="en-US" dirty="0"/>
                        <a:t>Supports</a:t>
                      </a:r>
                    </a:p>
                    <a:p>
                      <a:endParaRPr lang="en-US" dirty="0"/>
                    </a:p>
                  </a:txBody>
                  <a:tcPr/>
                </a:tc>
                <a:tc>
                  <a:txBody>
                    <a:bodyPr/>
                    <a:lstStyle/>
                    <a:p>
                      <a:r>
                        <a:rPr lang="en-US" b="1" dirty="0"/>
                        <a:t>Causation</a:t>
                      </a:r>
                      <a:r>
                        <a:rPr lang="en-US" dirty="0"/>
                        <a:t>: what happened and why?</a:t>
                      </a:r>
                    </a:p>
                  </a:txBody>
                  <a:tcPr/>
                </a:tc>
                <a:tc>
                  <a:txBody>
                    <a:bodyPr/>
                    <a:lstStyle/>
                    <a:p>
                      <a:r>
                        <a:rPr lang="en-US" b="1" dirty="0"/>
                        <a:t>Correlation</a:t>
                      </a:r>
                      <a:r>
                        <a:rPr lang="en-US" dirty="0"/>
                        <a:t>: new insights, </a:t>
                      </a:r>
                    </a:p>
                    <a:p>
                      <a:r>
                        <a:rPr lang="en-US" dirty="0"/>
                        <a:t>More accurate answers</a:t>
                      </a:r>
                    </a:p>
                  </a:txBody>
                  <a:tcPr/>
                </a:tc>
                <a:extLst>
                  <a:ext uri="{0D108BD9-81ED-4DB2-BD59-A6C34878D82A}">
                    <a16:rowId xmlns:a16="http://schemas.microsoft.com/office/drawing/2014/main" val="1954388722"/>
                  </a:ext>
                </a:extLst>
              </a:tr>
            </a:tbl>
          </a:graphicData>
        </a:graphic>
      </p:graphicFrame>
    </p:spTree>
    <p:extLst>
      <p:ext uri="{BB962C8B-B14F-4D97-AF65-F5344CB8AC3E}">
        <p14:creationId xmlns:p14="http://schemas.microsoft.com/office/powerpoint/2010/main" val="2632005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BB9D-13BB-4650-9747-F40A3729319F}"/>
              </a:ext>
            </a:extLst>
          </p:cNvPr>
          <p:cNvSpPr>
            <a:spLocks noGrp="1"/>
          </p:cNvSpPr>
          <p:nvPr>
            <p:ph type="title"/>
          </p:nvPr>
        </p:nvSpPr>
        <p:spPr/>
        <p:txBody>
          <a:bodyPr/>
          <a:lstStyle/>
          <a:p>
            <a:r>
              <a:rPr lang="en-US" dirty="0"/>
              <a:t>Big Data Processing Frameworks</a:t>
            </a:r>
          </a:p>
        </p:txBody>
      </p:sp>
      <p:sp>
        <p:nvSpPr>
          <p:cNvPr id="3" name="Date Placeholder 2">
            <a:extLst>
              <a:ext uri="{FF2B5EF4-FFF2-40B4-BE49-F238E27FC236}">
                <a16:creationId xmlns:a16="http://schemas.microsoft.com/office/drawing/2014/main" id="{F8632971-9C5F-41B3-95F2-9CC0B5D62DEE}"/>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B87186EF-493D-46D6-99CD-77FB63A9D18F}"/>
              </a:ext>
            </a:extLst>
          </p:cNvPr>
          <p:cNvSpPr>
            <a:spLocks noGrp="1"/>
          </p:cNvSpPr>
          <p:nvPr>
            <p:ph type="sldNum" sz="quarter" idx="4"/>
          </p:nvPr>
        </p:nvSpPr>
        <p:spPr/>
        <p:txBody>
          <a:bodyPr/>
          <a:lstStyle/>
          <a:p>
            <a:r>
              <a:rPr lang="en-US"/>
              <a:t>Slide no. </a:t>
            </a:r>
            <a:fld id="{7240F3D1-AE27-48C7-9FC9-EF8542F23A88}" type="slidenum">
              <a:rPr lang="en-US" smtClean="0"/>
              <a:pPr/>
              <a:t>18</a:t>
            </a:fld>
            <a:endParaRPr lang="en-US" dirty="0"/>
          </a:p>
        </p:txBody>
      </p:sp>
      <p:sp>
        <p:nvSpPr>
          <p:cNvPr id="5" name="Rectangle 4">
            <a:extLst>
              <a:ext uri="{FF2B5EF4-FFF2-40B4-BE49-F238E27FC236}">
                <a16:creationId xmlns:a16="http://schemas.microsoft.com/office/drawing/2014/main" id="{F10EFE34-D66B-4F13-9A65-5391F3DA141E}"/>
              </a:ext>
            </a:extLst>
          </p:cNvPr>
          <p:cNvSpPr/>
          <p:nvPr/>
        </p:nvSpPr>
        <p:spPr>
          <a:xfrm>
            <a:off x="125627" y="891540"/>
            <a:ext cx="8892746" cy="4031873"/>
          </a:xfrm>
          <a:prstGeom prst="rect">
            <a:avLst/>
          </a:prstGeom>
        </p:spPr>
        <p:txBody>
          <a:bodyPr wrap="square">
            <a:spAutoFit/>
          </a:bodyPr>
          <a:lstStyle/>
          <a:p>
            <a:pPr marL="285750" indent="-285750">
              <a:buFont typeface="Arial" panose="020B0604020202020204" pitchFamily="34" charset="0"/>
              <a:buChar char="•"/>
            </a:pPr>
            <a:r>
              <a:rPr lang="en-US" sz="1600" dirty="0"/>
              <a:t>Processing frameworks and processing engines are responsible for computing in a data system. </a:t>
            </a:r>
          </a:p>
          <a:p>
            <a:endParaRPr lang="en-US" sz="1600" dirty="0"/>
          </a:p>
          <a:p>
            <a:pPr marL="285750" indent="-285750">
              <a:buFont typeface="Arial" panose="020B0604020202020204" pitchFamily="34" charset="0"/>
              <a:buChar char="•"/>
            </a:pPr>
            <a:r>
              <a:rPr lang="en-US" sz="1600" dirty="0">
                <a:highlight>
                  <a:srgbClr val="FFFF00"/>
                </a:highlight>
              </a:rPr>
              <a:t>No</a:t>
            </a:r>
            <a:r>
              <a:rPr lang="en-US" sz="1600" dirty="0"/>
              <a:t> authoritative definition on "frameworks“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Generally, categorized into</a:t>
            </a:r>
          </a:p>
          <a:p>
            <a:pPr marL="285750" indent="-285750">
              <a:buFont typeface="Arial" panose="020B0604020202020204" pitchFamily="34" charset="0"/>
              <a:buChar char="•"/>
            </a:pPr>
            <a:endParaRPr lang="en-US" sz="1600" dirty="0"/>
          </a:p>
          <a:p>
            <a:pPr marL="800100" lvl="1" indent="-342900">
              <a:buFont typeface="+mj-lt"/>
              <a:buAutoNum type="arabicPeriod"/>
            </a:pPr>
            <a:r>
              <a:rPr lang="en-US" sz="1600" dirty="0"/>
              <a:t>Batch processing systems</a:t>
            </a:r>
          </a:p>
          <a:p>
            <a:pPr marL="800100" lvl="1" indent="-342900">
              <a:buFont typeface="+mj-lt"/>
              <a:buAutoNum type="arabicPeriod"/>
            </a:pPr>
            <a:endParaRPr lang="en-US" sz="1600" dirty="0"/>
          </a:p>
          <a:p>
            <a:pPr marL="800100" lvl="1" indent="-342900">
              <a:buFont typeface="+mj-lt"/>
              <a:buAutoNum type="arabicPeriod"/>
            </a:pPr>
            <a:r>
              <a:rPr lang="en-US" sz="1600" dirty="0"/>
              <a:t>Stream Processing Systems</a:t>
            </a:r>
          </a:p>
          <a:p>
            <a:pPr marL="800100" lvl="1" indent="-342900">
              <a:buFont typeface="+mj-lt"/>
              <a:buAutoNum type="arabicPeriod"/>
            </a:pPr>
            <a:endParaRPr lang="en-US" sz="1600" dirty="0"/>
          </a:p>
          <a:p>
            <a:pPr marL="800100" lvl="1" indent="-342900">
              <a:buFont typeface="+mj-lt"/>
              <a:buAutoNum type="arabicPeriod"/>
            </a:pPr>
            <a:r>
              <a:rPr lang="en-US" sz="1600" dirty="0"/>
              <a:t>Hybrid Processing Systems: Batch and Stream</a:t>
            </a:r>
          </a:p>
          <a:p>
            <a:pPr marL="342900" indent="-342900">
              <a:buFont typeface="+mj-lt"/>
              <a:buAutoNum type="arabicPeriod"/>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904156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BB9D-13BB-4650-9747-F40A3729319F}"/>
              </a:ext>
            </a:extLst>
          </p:cNvPr>
          <p:cNvSpPr>
            <a:spLocks noGrp="1"/>
          </p:cNvSpPr>
          <p:nvPr>
            <p:ph type="title"/>
          </p:nvPr>
        </p:nvSpPr>
        <p:spPr/>
        <p:txBody>
          <a:bodyPr/>
          <a:lstStyle/>
          <a:p>
            <a:r>
              <a:rPr lang="en-US" dirty="0"/>
              <a:t>Big Data Processing Frameworks</a:t>
            </a:r>
          </a:p>
        </p:txBody>
      </p:sp>
      <p:sp>
        <p:nvSpPr>
          <p:cNvPr id="3" name="Date Placeholder 2">
            <a:extLst>
              <a:ext uri="{FF2B5EF4-FFF2-40B4-BE49-F238E27FC236}">
                <a16:creationId xmlns:a16="http://schemas.microsoft.com/office/drawing/2014/main" id="{F8632971-9C5F-41B3-95F2-9CC0B5D62DEE}"/>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B87186EF-493D-46D6-99CD-77FB63A9D18F}"/>
              </a:ext>
            </a:extLst>
          </p:cNvPr>
          <p:cNvSpPr>
            <a:spLocks noGrp="1"/>
          </p:cNvSpPr>
          <p:nvPr>
            <p:ph type="sldNum" sz="quarter" idx="4"/>
          </p:nvPr>
        </p:nvSpPr>
        <p:spPr/>
        <p:txBody>
          <a:bodyPr/>
          <a:lstStyle/>
          <a:p>
            <a:r>
              <a:rPr lang="en-US"/>
              <a:t>Slide no. </a:t>
            </a:r>
            <a:fld id="{7240F3D1-AE27-48C7-9FC9-EF8542F23A88}" type="slidenum">
              <a:rPr lang="en-US" smtClean="0"/>
              <a:pPr/>
              <a:t>19</a:t>
            </a:fld>
            <a:endParaRPr lang="en-US" dirty="0"/>
          </a:p>
        </p:txBody>
      </p:sp>
      <p:graphicFrame>
        <p:nvGraphicFramePr>
          <p:cNvPr id="6" name="Table 5">
            <a:extLst>
              <a:ext uri="{FF2B5EF4-FFF2-40B4-BE49-F238E27FC236}">
                <a16:creationId xmlns:a16="http://schemas.microsoft.com/office/drawing/2014/main" id="{F7ABDC93-5156-45DB-80F9-3539748C8900}"/>
              </a:ext>
            </a:extLst>
          </p:cNvPr>
          <p:cNvGraphicFramePr>
            <a:graphicFrameLocks noGrp="1"/>
          </p:cNvGraphicFramePr>
          <p:nvPr>
            <p:extLst>
              <p:ext uri="{D42A27DB-BD31-4B8C-83A1-F6EECF244321}">
                <p14:modId xmlns:p14="http://schemas.microsoft.com/office/powerpoint/2010/main" val="1388960544"/>
              </p:ext>
            </p:extLst>
          </p:nvPr>
        </p:nvGraphicFramePr>
        <p:xfrm>
          <a:off x="123568" y="980303"/>
          <a:ext cx="8938053" cy="3337560"/>
        </p:xfrm>
        <a:graphic>
          <a:graphicData uri="http://schemas.openxmlformats.org/drawingml/2006/table">
            <a:tbl>
              <a:tblPr firstRow="1" bandRow="1">
                <a:tableStyleId>{B301B821-A1FF-4177-AEE7-76D212191A09}</a:tableStyleId>
              </a:tblPr>
              <a:tblGrid>
                <a:gridCol w="2979351">
                  <a:extLst>
                    <a:ext uri="{9D8B030D-6E8A-4147-A177-3AD203B41FA5}">
                      <a16:colId xmlns:a16="http://schemas.microsoft.com/office/drawing/2014/main" val="802660749"/>
                    </a:ext>
                  </a:extLst>
                </a:gridCol>
                <a:gridCol w="2979351">
                  <a:extLst>
                    <a:ext uri="{9D8B030D-6E8A-4147-A177-3AD203B41FA5}">
                      <a16:colId xmlns:a16="http://schemas.microsoft.com/office/drawing/2014/main" val="3397584666"/>
                    </a:ext>
                  </a:extLst>
                </a:gridCol>
                <a:gridCol w="2979351">
                  <a:extLst>
                    <a:ext uri="{9D8B030D-6E8A-4147-A177-3AD203B41FA5}">
                      <a16:colId xmlns:a16="http://schemas.microsoft.com/office/drawing/2014/main" val="232649702"/>
                    </a:ext>
                  </a:extLst>
                </a:gridCol>
              </a:tblGrid>
              <a:tr h="250126">
                <a:tc>
                  <a:txBody>
                    <a:bodyPr/>
                    <a:lstStyle/>
                    <a:p>
                      <a:r>
                        <a:rPr lang="en-US" dirty="0"/>
                        <a:t>Batch processing</a:t>
                      </a:r>
                    </a:p>
                  </a:txBody>
                  <a:tcPr/>
                </a:tc>
                <a:tc>
                  <a:txBody>
                    <a:bodyPr/>
                    <a:lstStyle/>
                    <a:p>
                      <a:r>
                        <a:rPr lang="en-US" dirty="0"/>
                        <a:t>Stream processing</a:t>
                      </a:r>
                    </a:p>
                  </a:txBody>
                  <a:tcPr/>
                </a:tc>
                <a:tc>
                  <a:txBody>
                    <a:bodyPr/>
                    <a:lstStyle/>
                    <a:p>
                      <a:r>
                        <a:rPr lang="en-US" dirty="0"/>
                        <a:t>Hybrid</a:t>
                      </a:r>
                    </a:p>
                  </a:txBody>
                  <a:tcPr/>
                </a:tc>
                <a:extLst>
                  <a:ext uri="{0D108BD9-81ED-4DB2-BD59-A6C34878D82A}">
                    <a16:rowId xmlns:a16="http://schemas.microsoft.com/office/drawing/2014/main" val="3114427579"/>
                  </a:ext>
                </a:extLst>
              </a:tr>
              <a:tr h="769617">
                <a:tc>
                  <a:txBody>
                    <a:bodyPr/>
                    <a:lstStyle/>
                    <a:p>
                      <a:r>
                        <a:rPr lang="en-US" dirty="0"/>
                        <a:t>Involves operating over a </a:t>
                      </a:r>
                      <a:r>
                        <a:rPr lang="en-US" dirty="0">
                          <a:highlight>
                            <a:srgbClr val="FFFF00"/>
                          </a:highlight>
                        </a:rPr>
                        <a:t>large, static dataset</a:t>
                      </a:r>
                      <a:r>
                        <a:rPr lang="en-US" dirty="0"/>
                        <a:t> and returning the result at a </a:t>
                      </a:r>
                      <a:r>
                        <a:rPr lang="en-US" dirty="0">
                          <a:highlight>
                            <a:srgbClr val="FFFF00"/>
                          </a:highlight>
                        </a:rPr>
                        <a:t>later time </a:t>
                      </a:r>
                      <a:r>
                        <a:rPr lang="en-US" dirty="0"/>
                        <a:t>when the computation is complete</a:t>
                      </a:r>
                    </a:p>
                  </a:txBody>
                  <a:tcPr/>
                </a:tc>
                <a:tc>
                  <a:txBody>
                    <a:bodyPr/>
                    <a:lstStyle/>
                    <a:p>
                      <a:r>
                        <a:rPr lang="en-US" dirty="0"/>
                        <a:t>Compute or execute operations over data </a:t>
                      </a:r>
                      <a:r>
                        <a:rPr lang="en-US" dirty="0">
                          <a:highlight>
                            <a:srgbClr val="FFFF00"/>
                          </a:highlight>
                        </a:rPr>
                        <a:t>as it enters </a:t>
                      </a:r>
                      <a:r>
                        <a:rPr lang="en-US" dirty="0"/>
                        <a:t>the system. </a:t>
                      </a:r>
                    </a:p>
                  </a:txBody>
                  <a:tcPr/>
                </a:tc>
                <a:tc>
                  <a:txBody>
                    <a:bodyPr/>
                    <a:lstStyle/>
                    <a:p>
                      <a:r>
                        <a:rPr lang="en-US" dirty="0"/>
                        <a:t>can handle both batch and stream workloads</a:t>
                      </a:r>
                    </a:p>
                  </a:txBody>
                  <a:tcPr/>
                </a:tc>
                <a:extLst>
                  <a:ext uri="{0D108BD9-81ED-4DB2-BD59-A6C34878D82A}">
                    <a16:rowId xmlns:a16="http://schemas.microsoft.com/office/drawing/2014/main" val="96820471"/>
                  </a:ext>
                </a:extLst>
              </a:tr>
              <a:tr h="423289">
                <a:tc>
                  <a:txBody>
                    <a:bodyPr/>
                    <a:lstStyle/>
                    <a:p>
                      <a:r>
                        <a:rPr lang="en-US" dirty="0"/>
                        <a:t>The datasets </a:t>
                      </a:r>
                      <a:r>
                        <a:rPr lang="en-US" dirty="0">
                          <a:highlight>
                            <a:srgbClr val="FFFF00"/>
                          </a:highlight>
                        </a:rPr>
                        <a:t>bounded, persistent, large &amp; historical.</a:t>
                      </a:r>
                    </a:p>
                  </a:txBody>
                  <a:tcPr/>
                </a:tc>
                <a:tc>
                  <a:txBody>
                    <a:bodyPr/>
                    <a:lstStyle/>
                    <a:p>
                      <a:r>
                        <a:rPr lang="en-US" dirty="0"/>
                        <a:t>The datasets </a:t>
                      </a:r>
                      <a:r>
                        <a:rPr lang="en-US" dirty="0">
                          <a:highlight>
                            <a:srgbClr val="FFFF00"/>
                          </a:highlight>
                        </a:rPr>
                        <a:t>unbounded, continuously</a:t>
                      </a:r>
                      <a:r>
                        <a:rPr lang="en-US" dirty="0"/>
                        <a:t> arriving.</a:t>
                      </a:r>
                      <a:endParaRPr lang="en-US" dirty="0">
                        <a:highlight>
                          <a:srgbClr val="FFFF00"/>
                        </a:highlight>
                      </a:endParaRPr>
                    </a:p>
                  </a:txBody>
                  <a:tcPr/>
                </a:tc>
                <a:tc>
                  <a:txBody>
                    <a:bodyPr/>
                    <a:lstStyle/>
                    <a:p>
                      <a:endParaRPr lang="en-US" dirty="0"/>
                    </a:p>
                  </a:txBody>
                  <a:tcPr/>
                </a:tc>
                <a:extLst>
                  <a:ext uri="{0D108BD9-81ED-4DB2-BD59-A6C34878D82A}">
                    <a16:rowId xmlns:a16="http://schemas.microsoft.com/office/drawing/2014/main" val="1967796987"/>
                  </a:ext>
                </a:extLst>
              </a:tr>
              <a:tr h="769617">
                <a:tc>
                  <a:txBody>
                    <a:bodyPr/>
                    <a:lstStyle/>
                    <a:p>
                      <a:r>
                        <a:rPr lang="en-US" dirty="0"/>
                        <a:t>calculating totals and averages</a:t>
                      </a:r>
                    </a:p>
                  </a:txBody>
                  <a:tcPr/>
                </a:tc>
                <a:tc>
                  <a:txBody>
                    <a:bodyPr/>
                    <a:lstStyle/>
                    <a:p>
                      <a:pPr marL="285750" indent="-285750">
                        <a:buFont typeface="Arial" panose="020B0604020202020204" pitchFamily="34" charset="0"/>
                        <a:buChar char="•"/>
                      </a:pPr>
                      <a:r>
                        <a:rPr lang="en-US" dirty="0"/>
                        <a:t>is good fit when you must respond to </a:t>
                      </a:r>
                      <a:r>
                        <a:rPr lang="en-US" dirty="0">
                          <a:highlight>
                            <a:srgbClr val="FFFF00"/>
                          </a:highlight>
                        </a:rPr>
                        <a:t>changes or spikes</a:t>
                      </a:r>
                    </a:p>
                    <a:p>
                      <a:pPr marL="285750" indent="-285750">
                        <a:buFont typeface="Arial" panose="020B0604020202020204" pitchFamily="34" charset="0"/>
                        <a:buChar char="•"/>
                      </a:pPr>
                      <a:r>
                        <a:rPr lang="en-US" dirty="0"/>
                        <a:t>near </a:t>
                      </a:r>
                      <a:r>
                        <a:rPr lang="en-US" dirty="0">
                          <a:highlight>
                            <a:srgbClr val="FFFF00"/>
                          </a:highlight>
                        </a:rPr>
                        <a:t>real-time</a:t>
                      </a:r>
                      <a:r>
                        <a:rPr lang="en-US" dirty="0"/>
                        <a:t> processing</a:t>
                      </a:r>
                    </a:p>
                    <a:p>
                      <a:pPr marL="285750" indent="-285750">
                        <a:buFont typeface="Arial" panose="020B0604020202020204" pitchFamily="34" charset="0"/>
                        <a:buChar char="•"/>
                      </a:pPr>
                      <a:r>
                        <a:rPr lang="en-US" dirty="0">
                          <a:highlight>
                            <a:srgbClr val="FFFF00"/>
                          </a:highlight>
                        </a:rPr>
                        <a:t>Low latency</a:t>
                      </a:r>
                    </a:p>
                  </a:txBody>
                  <a:tcPr/>
                </a:tc>
                <a:tc>
                  <a:txBody>
                    <a:bodyPr/>
                    <a:lstStyle/>
                    <a:p>
                      <a:endParaRPr lang="en-US" dirty="0"/>
                    </a:p>
                  </a:txBody>
                  <a:tcPr/>
                </a:tc>
                <a:extLst>
                  <a:ext uri="{0D108BD9-81ED-4DB2-BD59-A6C34878D82A}">
                    <a16:rowId xmlns:a16="http://schemas.microsoft.com/office/drawing/2014/main" val="3671452231"/>
                  </a:ext>
                </a:extLst>
              </a:tr>
              <a:tr h="596453">
                <a:tc>
                  <a:txBody>
                    <a:bodyPr/>
                    <a:lstStyle/>
                    <a:p>
                      <a:r>
                        <a:rPr lang="en-US" dirty="0">
                          <a:solidFill>
                            <a:srgbClr val="0070C0"/>
                          </a:solidFill>
                        </a:rPr>
                        <a:t>Apache Hadoop, </a:t>
                      </a:r>
                      <a:r>
                        <a:rPr lang="en-US" dirty="0" err="1">
                          <a:solidFill>
                            <a:srgbClr val="0070C0"/>
                          </a:solidFill>
                        </a:rPr>
                        <a:t>mapReduce</a:t>
                      </a:r>
                      <a:endParaRPr lang="en-US" dirty="0">
                        <a:solidFill>
                          <a:srgbClr val="0070C0"/>
                        </a:solidFill>
                      </a:endParaRPr>
                    </a:p>
                  </a:txBody>
                  <a:tcPr/>
                </a:tc>
                <a:tc>
                  <a:txBody>
                    <a:bodyPr/>
                    <a:lstStyle/>
                    <a:p>
                      <a:r>
                        <a:rPr lang="en-US" dirty="0">
                          <a:solidFill>
                            <a:srgbClr val="0070C0"/>
                          </a:solidFill>
                        </a:rPr>
                        <a:t>Apache Storm, </a:t>
                      </a:r>
                      <a:r>
                        <a:rPr lang="en-US" sz="1350" b="0" i="0" kern="1200" dirty="0">
                          <a:solidFill>
                            <a:srgbClr val="0070C0"/>
                          </a:solidFill>
                          <a:effectLst/>
                          <a:latin typeface="+mn-lt"/>
                          <a:ea typeface="+mn-ea"/>
                          <a:cs typeface="+mn-cs"/>
                        </a:rPr>
                        <a:t>Trident</a:t>
                      </a:r>
                      <a:r>
                        <a:rPr lang="en-US" sz="1350" b="0" i="0" kern="1200" dirty="0">
                          <a:solidFill>
                            <a:schemeClr val="dk1"/>
                          </a:solidFill>
                          <a:effectLst/>
                          <a:latin typeface="+mn-lt"/>
                          <a:ea typeface="+mn-ea"/>
                          <a:cs typeface="+mn-cs"/>
                        </a:rPr>
                        <a:t> </a:t>
                      </a:r>
                    </a:p>
                    <a:p>
                      <a:endParaRPr lang="en-US" sz="1350" b="0" i="0" kern="1200" dirty="0">
                        <a:solidFill>
                          <a:schemeClr val="dk1"/>
                        </a:solidFill>
                        <a:effectLst/>
                        <a:latin typeface="+mn-lt"/>
                        <a:ea typeface="+mn-ea"/>
                        <a:cs typeface="+mn-cs"/>
                      </a:endParaRPr>
                    </a:p>
                    <a:p>
                      <a:r>
                        <a:rPr lang="en-US" dirty="0">
                          <a:solidFill>
                            <a:srgbClr val="0070C0"/>
                          </a:solidFill>
                        </a:rPr>
                        <a:t>Apache </a:t>
                      </a:r>
                      <a:r>
                        <a:rPr lang="en-US" dirty="0" err="1">
                          <a:solidFill>
                            <a:srgbClr val="0070C0"/>
                          </a:solidFill>
                        </a:rPr>
                        <a:t>Samza</a:t>
                      </a:r>
                      <a:r>
                        <a:rPr lang="en-US" dirty="0">
                          <a:solidFill>
                            <a:srgbClr val="0070C0"/>
                          </a:solidFill>
                        </a:rPr>
                        <a:t>, Apache Kafka</a:t>
                      </a:r>
                    </a:p>
                  </a:txBody>
                  <a:tcPr/>
                </a:tc>
                <a:tc>
                  <a:txBody>
                    <a:bodyPr/>
                    <a:lstStyle/>
                    <a:p>
                      <a:r>
                        <a:rPr lang="en-US" dirty="0">
                          <a:solidFill>
                            <a:srgbClr val="0070C0"/>
                          </a:solidFill>
                        </a:rPr>
                        <a:t>Apache Spark</a:t>
                      </a:r>
                    </a:p>
                    <a:p>
                      <a:endParaRPr lang="en-US" dirty="0">
                        <a:solidFill>
                          <a:srgbClr val="0070C0"/>
                        </a:solidFill>
                      </a:endParaRPr>
                    </a:p>
                    <a:p>
                      <a:r>
                        <a:rPr lang="en-US" dirty="0">
                          <a:solidFill>
                            <a:srgbClr val="0070C0"/>
                          </a:solidFill>
                        </a:rPr>
                        <a:t>Apache </a:t>
                      </a:r>
                      <a:r>
                        <a:rPr lang="en-US" dirty="0" err="1">
                          <a:solidFill>
                            <a:srgbClr val="0070C0"/>
                          </a:solidFill>
                        </a:rPr>
                        <a:t>Flink</a:t>
                      </a:r>
                      <a:endParaRPr lang="en-US" dirty="0">
                        <a:solidFill>
                          <a:srgbClr val="0070C0"/>
                        </a:solidFill>
                      </a:endParaRPr>
                    </a:p>
                  </a:txBody>
                  <a:tcPr/>
                </a:tc>
                <a:extLst>
                  <a:ext uri="{0D108BD9-81ED-4DB2-BD59-A6C34878D82A}">
                    <a16:rowId xmlns:a16="http://schemas.microsoft.com/office/drawing/2014/main" val="919387772"/>
                  </a:ext>
                </a:extLst>
              </a:tr>
            </a:tbl>
          </a:graphicData>
        </a:graphic>
      </p:graphicFrame>
    </p:spTree>
    <p:extLst>
      <p:ext uri="{BB962C8B-B14F-4D97-AF65-F5344CB8AC3E}">
        <p14:creationId xmlns:p14="http://schemas.microsoft.com/office/powerpoint/2010/main" val="3429626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AF92-55E8-4F6F-BC8E-4EDC2FF94402}"/>
              </a:ext>
            </a:extLst>
          </p:cNvPr>
          <p:cNvSpPr>
            <a:spLocks noGrp="1"/>
          </p:cNvSpPr>
          <p:nvPr>
            <p:ph type="title"/>
          </p:nvPr>
        </p:nvSpPr>
        <p:spPr/>
        <p:txBody>
          <a:bodyPr/>
          <a:lstStyle/>
          <a:p>
            <a:r>
              <a:rPr lang="en-US" dirty="0"/>
              <a:t>Data Science Overview</a:t>
            </a:r>
          </a:p>
        </p:txBody>
      </p:sp>
      <p:sp>
        <p:nvSpPr>
          <p:cNvPr id="3" name="Content Placeholder 2">
            <a:extLst>
              <a:ext uri="{FF2B5EF4-FFF2-40B4-BE49-F238E27FC236}">
                <a16:creationId xmlns:a16="http://schemas.microsoft.com/office/drawing/2014/main" id="{83576F03-087C-46F3-BAFC-BC576AE9323D}"/>
              </a:ext>
            </a:extLst>
          </p:cNvPr>
          <p:cNvSpPr>
            <a:spLocks noGrp="1"/>
          </p:cNvSpPr>
          <p:nvPr>
            <p:ph idx="1"/>
          </p:nvPr>
        </p:nvSpPr>
        <p:spPr/>
        <p:txBody>
          <a:bodyPr>
            <a:normAutofit lnSpcReduction="10000"/>
          </a:bodyPr>
          <a:lstStyle/>
          <a:p>
            <a:r>
              <a:rPr lang="en-US" sz="1400" dirty="0"/>
              <a:t>Organization interest in Data science/ML/Python</a:t>
            </a:r>
          </a:p>
          <a:p>
            <a:endParaRPr lang="en-US" sz="1400" dirty="0"/>
          </a:p>
          <a:p>
            <a:r>
              <a:rPr lang="en-US" sz="1400" dirty="0"/>
              <a:t>Core spaces of DS,  AI, ML, DL</a:t>
            </a:r>
          </a:p>
          <a:p>
            <a:endParaRPr lang="en-US" sz="1400" dirty="0"/>
          </a:p>
          <a:p>
            <a:r>
              <a:rPr lang="en-US" sz="1400" dirty="0"/>
              <a:t>BIG DATA definition, Evolution, drivers</a:t>
            </a:r>
          </a:p>
          <a:p>
            <a:endParaRPr lang="en-US" sz="1400" dirty="0"/>
          </a:p>
          <a:p>
            <a:r>
              <a:rPr lang="en-US" sz="1400" dirty="0"/>
              <a:t>V’s of BIG DATA</a:t>
            </a:r>
          </a:p>
          <a:p>
            <a:endParaRPr lang="en-US" sz="1400" dirty="0"/>
          </a:p>
          <a:p>
            <a:r>
              <a:rPr lang="en-US" sz="1400" dirty="0"/>
              <a:t>BIG DATA - Frameworks</a:t>
            </a:r>
          </a:p>
          <a:p>
            <a:endParaRPr lang="en-US" sz="1400" dirty="0"/>
          </a:p>
          <a:p>
            <a:r>
              <a:rPr lang="en-US" sz="1400" dirty="0"/>
              <a:t>Understanding data science - framework</a:t>
            </a:r>
          </a:p>
          <a:p>
            <a:endParaRPr lang="en-US" sz="1400" dirty="0"/>
          </a:p>
          <a:p>
            <a:r>
              <a:rPr lang="en-US" sz="1400" dirty="0"/>
              <a:t>Roles, skills</a:t>
            </a:r>
          </a:p>
        </p:txBody>
      </p:sp>
      <p:sp>
        <p:nvSpPr>
          <p:cNvPr id="4" name="Text Placeholder 3">
            <a:extLst>
              <a:ext uri="{FF2B5EF4-FFF2-40B4-BE49-F238E27FC236}">
                <a16:creationId xmlns:a16="http://schemas.microsoft.com/office/drawing/2014/main" id="{FBC4288A-F4C0-4135-89A2-52B676AF43B7}"/>
              </a:ext>
            </a:extLst>
          </p:cNvPr>
          <p:cNvSpPr>
            <a:spLocks noGrp="1"/>
          </p:cNvSpPr>
          <p:nvPr>
            <p:ph type="body" sz="half" idx="2"/>
          </p:nvPr>
        </p:nvSpPr>
        <p:spPr/>
        <p:txBody>
          <a:bodyPr/>
          <a:lstStyle/>
          <a:p>
            <a:endParaRPr lang="en-US" dirty="0">
              <a:solidFill>
                <a:schemeClr val="tx1"/>
              </a:solidFill>
            </a:endParaRPr>
          </a:p>
        </p:txBody>
      </p:sp>
      <p:sp>
        <p:nvSpPr>
          <p:cNvPr id="5" name="Date Placeholder 4">
            <a:extLst>
              <a:ext uri="{FF2B5EF4-FFF2-40B4-BE49-F238E27FC236}">
                <a16:creationId xmlns:a16="http://schemas.microsoft.com/office/drawing/2014/main" id="{1E8FCC12-6CF7-4161-AD97-4BC141D15D59}"/>
              </a:ext>
            </a:extLst>
          </p:cNvPr>
          <p:cNvSpPr>
            <a:spLocks noGrp="1"/>
          </p:cNvSpPr>
          <p:nvPr>
            <p:ph type="dt" sz="half" idx="10"/>
          </p:nvPr>
        </p:nvSpPr>
        <p:spPr/>
        <p:txBody>
          <a:bodyPr/>
          <a:lstStyle/>
          <a:p>
            <a:fld id="{2BD644C9-7BC7-4D6F-B8D9-1CF000CA5F8E}" type="datetime1">
              <a:rPr lang="en-US" smtClean="0"/>
              <a:t>1/14/19</a:t>
            </a:fld>
            <a:endParaRPr lang="en-US"/>
          </a:p>
        </p:txBody>
      </p:sp>
    </p:spTree>
    <p:extLst>
      <p:ext uri="{BB962C8B-B14F-4D97-AF65-F5344CB8AC3E}">
        <p14:creationId xmlns:p14="http://schemas.microsoft.com/office/powerpoint/2010/main" val="322851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83C9-33D7-423A-A8A7-811F6A7B0B57}"/>
              </a:ext>
            </a:extLst>
          </p:cNvPr>
          <p:cNvSpPr>
            <a:spLocks noGrp="1"/>
          </p:cNvSpPr>
          <p:nvPr>
            <p:ph type="title"/>
          </p:nvPr>
        </p:nvSpPr>
        <p:spPr/>
        <p:txBody>
          <a:bodyPr/>
          <a:lstStyle/>
          <a:p>
            <a:r>
              <a:rPr lang="en-US" dirty="0"/>
              <a:t>Big data technology stack</a:t>
            </a:r>
          </a:p>
        </p:txBody>
      </p:sp>
      <p:sp>
        <p:nvSpPr>
          <p:cNvPr id="3" name="Date Placeholder 2">
            <a:extLst>
              <a:ext uri="{FF2B5EF4-FFF2-40B4-BE49-F238E27FC236}">
                <a16:creationId xmlns:a16="http://schemas.microsoft.com/office/drawing/2014/main" id="{B3A845C4-ABC4-4679-99DA-84D359CF7426}"/>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55D66163-DE4B-4DBB-BB6E-284E4A866B60}"/>
              </a:ext>
            </a:extLst>
          </p:cNvPr>
          <p:cNvSpPr>
            <a:spLocks noGrp="1"/>
          </p:cNvSpPr>
          <p:nvPr>
            <p:ph type="sldNum" sz="quarter" idx="4"/>
          </p:nvPr>
        </p:nvSpPr>
        <p:spPr/>
        <p:txBody>
          <a:bodyPr/>
          <a:lstStyle/>
          <a:p>
            <a:r>
              <a:rPr lang="en-US"/>
              <a:t>Slide no. </a:t>
            </a:r>
            <a:fld id="{7240F3D1-AE27-48C7-9FC9-EF8542F23A88}" type="slidenum">
              <a:rPr lang="en-US" smtClean="0"/>
              <a:pPr/>
              <a:t>20</a:t>
            </a:fld>
            <a:endParaRPr lang="en-US" dirty="0"/>
          </a:p>
        </p:txBody>
      </p:sp>
      <p:sp>
        <p:nvSpPr>
          <p:cNvPr id="5" name="Rectangle 4">
            <a:extLst>
              <a:ext uri="{FF2B5EF4-FFF2-40B4-BE49-F238E27FC236}">
                <a16:creationId xmlns:a16="http://schemas.microsoft.com/office/drawing/2014/main" id="{D644E34A-4BDD-418F-ADC6-CB71A64C44B2}"/>
              </a:ext>
            </a:extLst>
          </p:cNvPr>
          <p:cNvSpPr/>
          <p:nvPr/>
        </p:nvSpPr>
        <p:spPr>
          <a:xfrm>
            <a:off x="111210" y="955751"/>
            <a:ext cx="8843319" cy="2585323"/>
          </a:xfrm>
          <a:prstGeom prst="rect">
            <a:avLst/>
          </a:prstGeom>
        </p:spPr>
        <p:txBody>
          <a:bodyPr wrap="square">
            <a:spAutoFit/>
          </a:bodyPr>
          <a:lstStyle/>
          <a:p>
            <a:r>
              <a:rPr lang="en-US" dirty="0"/>
              <a:t>The big data ecosystem is just </a:t>
            </a:r>
            <a:r>
              <a:rPr lang="en-US" dirty="0">
                <a:highlight>
                  <a:srgbClr val="FFFF00"/>
                </a:highlight>
              </a:rPr>
              <a:t>too large, complex and redundant</a:t>
            </a:r>
            <a:r>
              <a:rPr lang="en-US" dirty="0"/>
              <a:t>. </a:t>
            </a:r>
          </a:p>
          <a:p>
            <a:endParaRPr lang="en-US" dirty="0"/>
          </a:p>
          <a:p>
            <a:pPr marL="285750" indent="-285750">
              <a:buFontTx/>
              <a:buChar char="-"/>
            </a:pPr>
            <a:r>
              <a:rPr lang="en-US" dirty="0"/>
              <a:t>too many layers in the technology stack. </a:t>
            </a:r>
          </a:p>
          <a:p>
            <a:pPr marL="285750" indent="-285750">
              <a:buFontTx/>
              <a:buChar char="-"/>
            </a:pPr>
            <a:r>
              <a:rPr lang="en-US" dirty="0"/>
              <a:t>too many standards. </a:t>
            </a:r>
          </a:p>
          <a:p>
            <a:pPr marL="285750" indent="-285750">
              <a:buFontTx/>
              <a:buChar char="-"/>
            </a:pPr>
            <a:r>
              <a:rPr lang="en-US" dirty="0"/>
              <a:t>too many engines. </a:t>
            </a:r>
          </a:p>
          <a:p>
            <a:pPr marL="285750" indent="-285750">
              <a:buFontTx/>
              <a:buChar char="-"/>
            </a:pPr>
            <a:r>
              <a:rPr lang="en-US" dirty="0"/>
              <a:t>too many vendors. </a:t>
            </a:r>
          </a:p>
          <a:p>
            <a:pPr marL="285750" indent="-285750">
              <a:buFontTx/>
              <a:buChar char="-"/>
            </a:pPr>
            <a:endParaRPr lang="en-US" dirty="0"/>
          </a:p>
          <a:p>
            <a:pPr marL="285750" indent="-285750">
              <a:buFontTx/>
              <a:buChar char="-"/>
            </a:pPr>
            <a:r>
              <a:rPr lang="en-US" dirty="0">
                <a:solidFill>
                  <a:srgbClr val="FF0000"/>
                </a:solidFill>
              </a:rPr>
              <a:t>alienates customers, </a:t>
            </a:r>
          </a:p>
          <a:p>
            <a:pPr marL="285750" indent="-285750">
              <a:buFontTx/>
              <a:buChar char="-"/>
            </a:pPr>
            <a:r>
              <a:rPr lang="en-US" dirty="0">
                <a:solidFill>
                  <a:srgbClr val="FF0000"/>
                </a:solidFill>
              </a:rPr>
              <a:t>inhibits funding of customer projects, and </a:t>
            </a:r>
          </a:p>
        </p:txBody>
      </p:sp>
      <p:sp>
        <p:nvSpPr>
          <p:cNvPr id="6" name="Callout: Bent Line with Border and Accent Bar 5">
            <a:extLst>
              <a:ext uri="{FF2B5EF4-FFF2-40B4-BE49-F238E27FC236}">
                <a16:creationId xmlns:a16="http://schemas.microsoft.com/office/drawing/2014/main" id="{8FA5DC5E-AB5E-4A37-8CC3-2A69299BE6D6}"/>
              </a:ext>
            </a:extLst>
          </p:cNvPr>
          <p:cNvSpPr/>
          <p:nvPr/>
        </p:nvSpPr>
        <p:spPr>
          <a:xfrm>
            <a:off x="5741773" y="1605001"/>
            <a:ext cx="3291017" cy="609600"/>
          </a:xfrm>
          <a:prstGeom prst="accentBorderCallout2">
            <a:avLst>
              <a:gd name="adj1" fmla="val 18750"/>
              <a:gd name="adj2" fmla="val -8333"/>
              <a:gd name="adj3" fmla="val 18750"/>
              <a:gd name="adj4" fmla="val -16667"/>
              <a:gd name="adj5" fmla="val -40203"/>
              <a:gd name="adj6" fmla="val -481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The industry is in the beginning and consolidation will happen. </a:t>
            </a:r>
          </a:p>
        </p:txBody>
      </p:sp>
    </p:spTree>
    <p:extLst>
      <p:ext uri="{BB962C8B-B14F-4D97-AF65-F5344CB8AC3E}">
        <p14:creationId xmlns:p14="http://schemas.microsoft.com/office/powerpoint/2010/main" val="2354543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46EE2-2B7C-4356-8B38-654CB511258F}"/>
              </a:ext>
            </a:extLst>
          </p:cNvPr>
          <p:cNvSpPr>
            <a:spLocks noGrp="1"/>
          </p:cNvSpPr>
          <p:nvPr>
            <p:ph type="title"/>
          </p:nvPr>
        </p:nvSpPr>
        <p:spPr/>
        <p:txBody>
          <a:bodyPr/>
          <a:lstStyle/>
          <a:p>
            <a:r>
              <a:rPr lang="en-US" dirty="0"/>
              <a:t>Hadoop</a:t>
            </a:r>
          </a:p>
        </p:txBody>
      </p:sp>
      <p:sp>
        <p:nvSpPr>
          <p:cNvPr id="3" name="Date Placeholder 2">
            <a:extLst>
              <a:ext uri="{FF2B5EF4-FFF2-40B4-BE49-F238E27FC236}">
                <a16:creationId xmlns:a16="http://schemas.microsoft.com/office/drawing/2014/main" id="{925B5B09-D7EF-4C23-B8D1-76849B5E845E}"/>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625268E2-B278-45E3-9D03-FF883CCF826F}"/>
              </a:ext>
            </a:extLst>
          </p:cNvPr>
          <p:cNvSpPr>
            <a:spLocks noGrp="1"/>
          </p:cNvSpPr>
          <p:nvPr>
            <p:ph type="sldNum" sz="quarter" idx="4"/>
          </p:nvPr>
        </p:nvSpPr>
        <p:spPr/>
        <p:txBody>
          <a:bodyPr/>
          <a:lstStyle/>
          <a:p>
            <a:r>
              <a:rPr lang="en-US"/>
              <a:t>Slide no. </a:t>
            </a:r>
            <a:fld id="{7240F3D1-AE27-48C7-9FC9-EF8542F23A88}" type="slidenum">
              <a:rPr lang="en-US" smtClean="0"/>
              <a:pPr/>
              <a:t>21</a:t>
            </a:fld>
            <a:endParaRPr lang="en-US" dirty="0"/>
          </a:p>
        </p:txBody>
      </p:sp>
      <p:sp>
        <p:nvSpPr>
          <p:cNvPr id="7" name="TextBox 6">
            <a:extLst>
              <a:ext uri="{FF2B5EF4-FFF2-40B4-BE49-F238E27FC236}">
                <a16:creationId xmlns:a16="http://schemas.microsoft.com/office/drawing/2014/main" id="{3F24A851-1539-47F4-9CC1-F1A1E1031DF0}"/>
              </a:ext>
            </a:extLst>
          </p:cNvPr>
          <p:cNvSpPr txBox="1"/>
          <p:nvPr/>
        </p:nvSpPr>
        <p:spPr>
          <a:xfrm>
            <a:off x="80321" y="901710"/>
            <a:ext cx="9063679" cy="307777"/>
          </a:xfrm>
          <a:prstGeom prst="rect">
            <a:avLst/>
          </a:prstGeom>
          <a:noFill/>
        </p:spPr>
        <p:txBody>
          <a:bodyPr wrap="square" rtlCol="0">
            <a:spAutoFit/>
          </a:bodyPr>
          <a:lstStyle/>
          <a:p>
            <a:r>
              <a:rPr lang="en-US" sz="1400" dirty="0"/>
              <a:t>Hadoop is an open-source software framework for storing data &amp; running applications on clusters of commodity hardware. </a:t>
            </a:r>
          </a:p>
        </p:txBody>
      </p:sp>
      <p:pic>
        <p:nvPicPr>
          <p:cNvPr id="11" name="Picture 10">
            <a:extLst>
              <a:ext uri="{FF2B5EF4-FFF2-40B4-BE49-F238E27FC236}">
                <a16:creationId xmlns:a16="http://schemas.microsoft.com/office/drawing/2014/main" id="{8AF1B9C1-831D-43C0-BDDA-4492428136AA}"/>
              </a:ext>
            </a:extLst>
          </p:cNvPr>
          <p:cNvPicPr>
            <a:picLocks noChangeAspect="1"/>
          </p:cNvPicPr>
          <p:nvPr/>
        </p:nvPicPr>
        <p:blipFill>
          <a:blip r:embed="rId2"/>
          <a:stretch>
            <a:fillRect/>
          </a:stretch>
        </p:blipFill>
        <p:spPr>
          <a:xfrm>
            <a:off x="80321" y="1219657"/>
            <a:ext cx="2961314" cy="3494350"/>
          </a:xfrm>
          <a:prstGeom prst="rect">
            <a:avLst/>
          </a:prstGeom>
        </p:spPr>
      </p:pic>
      <p:sp>
        <p:nvSpPr>
          <p:cNvPr id="12" name="Rectangle 11">
            <a:extLst>
              <a:ext uri="{FF2B5EF4-FFF2-40B4-BE49-F238E27FC236}">
                <a16:creationId xmlns:a16="http://schemas.microsoft.com/office/drawing/2014/main" id="{20BC9352-4EDC-4593-AB69-ACCB80403133}"/>
              </a:ext>
            </a:extLst>
          </p:cNvPr>
          <p:cNvSpPr/>
          <p:nvPr/>
        </p:nvSpPr>
        <p:spPr>
          <a:xfrm>
            <a:off x="204059" y="4192307"/>
            <a:ext cx="2717817" cy="400110"/>
          </a:xfrm>
          <a:prstGeom prst="rect">
            <a:avLst/>
          </a:prstGeom>
          <a:solidFill>
            <a:schemeClr val="tx1"/>
          </a:solidFill>
        </p:spPr>
        <p:txBody>
          <a:bodyPr wrap="square">
            <a:spAutoFit/>
          </a:bodyPr>
          <a:lstStyle/>
          <a:p>
            <a:pPr algn="ctr"/>
            <a:r>
              <a:rPr lang="en-US" sz="1000" dirty="0">
                <a:solidFill>
                  <a:srgbClr val="FFFF00"/>
                </a:solidFill>
              </a:rPr>
              <a:t>Fun Fact: "Hadoop” was the name of a yellow toy elephant owned by one of its inventors son.</a:t>
            </a:r>
          </a:p>
        </p:txBody>
      </p:sp>
      <p:sp>
        <p:nvSpPr>
          <p:cNvPr id="13" name="Callout: Bent Line 12">
            <a:extLst>
              <a:ext uri="{FF2B5EF4-FFF2-40B4-BE49-F238E27FC236}">
                <a16:creationId xmlns:a16="http://schemas.microsoft.com/office/drawing/2014/main" id="{D776BFBB-6045-477F-9C39-FB7E55B691B0}"/>
              </a:ext>
            </a:extLst>
          </p:cNvPr>
          <p:cNvSpPr/>
          <p:nvPr/>
        </p:nvSpPr>
        <p:spPr>
          <a:xfrm>
            <a:off x="4009938" y="1417738"/>
            <a:ext cx="5053741" cy="780177"/>
          </a:xfrm>
          <a:prstGeom prst="borderCallout2">
            <a:avLst>
              <a:gd name="adj1" fmla="val 18750"/>
              <a:gd name="adj2" fmla="val -8333"/>
              <a:gd name="adj3" fmla="val 18750"/>
              <a:gd name="adj4" fmla="val -16667"/>
              <a:gd name="adj5" fmla="val 116059"/>
              <a:gd name="adj6" fmla="val -30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is named after the two basic operations this module carries out - reading data from the database, putting it into a format suitable for analysis (map), and performing mathematical operations </a:t>
            </a:r>
            <a:r>
              <a:rPr lang="en-US" sz="1200" dirty="0" err="1"/>
              <a:t>i.e</a:t>
            </a:r>
            <a:r>
              <a:rPr lang="en-US" sz="1200" dirty="0"/>
              <a:t> counting the number of males aged 30+ in a customer database (reduce).</a:t>
            </a:r>
          </a:p>
        </p:txBody>
      </p:sp>
      <p:sp>
        <p:nvSpPr>
          <p:cNvPr id="14" name="Callout: Bent Line 13">
            <a:extLst>
              <a:ext uri="{FF2B5EF4-FFF2-40B4-BE49-F238E27FC236}">
                <a16:creationId xmlns:a16="http://schemas.microsoft.com/office/drawing/2014/main" id="{810A82C5-66C2-492F-92C0-0FEB2890EF0B}"/>
              </a:ext>
            </a:extLst>
          </p:cNvPr>
          <p:cNvSpPr/>
          <p:nvPr/>
        </p:nvSpPr>
        <p:spPr>
          <a:xfrm>
            <a:off x="4009937" y="2299286"/>
            <a:ext cx="5053741" cy="592717"/>
          </a:xfrm>
          <a:prstGeom prst="borderCallout2">
            <a:avLst>
              <a:gd name="adj1" fmla="val 18750"/>
              <a:gd name="adj2" fmla="val -8333"/>
              <a:gd name="adj3" fmla="val 18750"/>
              <a:gd name="adj4" fmla="val -16667"/>
              <a:gd name="adj5" fmla="val 124321"/>
              <a:gd name="adj6" fmla="val -27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provides a distributed file system that is designed to run on large clusters (thousands of computers) of small computer machines in a reliable, fault-tolerant manner.</a:t>
            </a:r>
          </a:p>
        </p:txBody>
      </p:sp>
      <p:sp>
        <p:nvSpPr>
          <p:cNvPr id="15" name="Callout: Bent Line 14">
            <a:extLst>
              <a:ext uri="{FF2B5EF4-FFF2-40B4-BE49-F238E27FC236}">
                <a16:creationId xmlns:a16="http://schemas.microsoft.com/office/drawing/2014/main" id="{99FBB6F7-B8A1-454E-A3BD-84BD91AB02B9}"/>
              </a:ext>
            </a:extLst>
          </p:cNvPr>
          <p:cNvSpPr/>
          <p:nvPr/>
        </p:nvSpPr>
        <p:spPr>
          <a:xfrm>
            <a:off x="4009936" y="3150758"/>
            <a:ext cx="5053741" cy="592717"/>
          </a:xfrm>
          <a:prstGeom prst="borderCallout2">
            <a:avLst>
              <a:gd name="adj1" fmla="val 18750"/>
              <a:gd name="adj2" fmla="val -8333"/>
              <a:gd name="adj3" fmla="val 18750"/>
              <a:gd name="adj4" fmla="val -16667"/>
              <a:gd name="adj5" fmla="val 110167"/>
              <a:gd name="adj6" fmla="val -257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provides the tools (in Java) needed for the user's computer systems (Windows, Unix or whatever) to read data stored under the Hadoop file system.</a:t>
            </a:r>
          </a:p>
        </p:txBody>
      </p:sp>
      <p:sp>
        <p:nvSpPr>
          <p:cNvPr id="17" name="Callout: Bent Line 16">
            <a:extLst>
              <a:ext uri="{FF2B5EF4-FFF2-40B4-BE49-F238E27FC236}">
                <a16:creationId xmlns:a16="http://schemas.microsoft.com/office/drawing/2014/main" id="{BEAA57F2-3FE4-4F74-A98D-ABE88EB1029D}"/>
              </a:ext>
            </a:extLst>
          </p:cNvPr>
          <p:cNvSpPr/>
          <p:nvPr/>
        </p:nvSpPr>
        <p:spPr>
          <a:xfrm>
            <a:off x="4009935" y="4032257"/>
            <a:ext cx="5053741" cy="271548"/>
          </a:xfrm>
          <a:prstGeom prst="borderCallout2">
            <a:avLst>
              <a:gd name="adj1" fmla="val 18750"/>
              <a:gd name="adj2" fmla="val -8333"/>
              <a:gd name="adj3" fmla="val 18750"/>
              <a:gd name="adj4" fmla="val -16667"/>
              <a:gd name="adj5" fmla="val 22416"/>
              <a:gd name="adj6" fmla="val -56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manages resources of the systems storing the data and running the analysis.</a:t>
            </a:r>
          </a:p>
        </p:txBody>
      </p:sp>
    </p:spTree>
    <p:extLst>
      <p:ext uri="{BB962C8B-B14F-4D97-AF65-F5344CB8AC3E}">
        <p14:creationId xmlns:p14="http://schemas.microsoft.com/office/powerpoint/2010/main" val="2013720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37CB1-380D-409F-8D37-853044EE248C}"/>
              </a:ext>
            </a:extLst>
          </p:cNvPr>
          <p:cNvSpPr>
            <a:spLocks noGrp="1"/>
          </p:cNvSpPr>
          <p:nvPr>
            <p:ph type="title"/>
          </p:nvPr>
        </p:nvSpPr>
        <p:spPr/>
        <p:txBody>
          <a:bodyPr/>
          <a:lstStyle/>
          <a:p>
            <a:r>
              <a:rPr lang="en-US" dirty="0"/>
              <a:t>Apache spark</a:t>
            </a:r>
          </a:p>
        </p:txBody>
      </p:sp>
      <p:sp>
        <p:nvSpPr>
          <p:cNvPr id="3" name="Date Placeholder 2">
            <a:extLst>
              <a:ext uri="{FF2B5EF4-FFF2-40B4-BE49-F238E27FC236}">
                <a16:creationId xmlns:a16="http://schemas.microsoft.com/office/drawing/2014/main" id="{FD988AD8-D21B-4837-8841-3F47314D5923}"/>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66614A3-97FE-4FEA-804B-BA2E873DE38C}"/>
              </a:ext>
            </a:extLst>
          </p:cNvPr>
          <p:cNvSpPr>
            <a:spLocks noGrp="1"/>
          </p:cNvSpPr>
          <p:nvPr>
            <p:ph type="sldNum" sz="quarter" idx="4"/>
          </p:nvPr>
        </p:nvSpPr>
        <p:spPr/>
        <p:txBody>
          <a:bodyPr/>
          <a:lstStyle/>
          <a:p>
            <a:r>
              <a:rPr lang="en-US"/>
              <a:t>Slide no. </a:t>
            </a:r>
            <a:fld id="{7240F3D1-AE27-48C7-9FC9-EF8542F23A88}" type="slidenum">
              <a:rPr lang="en-US" smtClean="0"/>
              <a:pPr/>
              <a:t>22</a:t>
            </a:fld>
            <a:endParaRPr lang="en-US" dirty="0"/>
          </a:p>
        </p:txBody>
      </p:sp>
      <p:pic>
        <p:nvPicPr>
          <p:cNvPr id="6" name="Picture 5">
            <a:extLst>
              <a:ext uri="{FF2B5EF4-FFF2-40B4-BE49-F238E27FC236}">
                <a16:creationId xmlns:a16="http://schemas.microsoft.com/office/drawing/2014/main" id="{6D7F16F7-8AEB-4E60-AF6A-FC09F84B4380}"/>
              </a:ext>
            </a:extLst>
          </p:cNvPr>
          <p:cNvPicPr>
            <a:picLocks noChangeAspect="1"/>
          </p:cNvPicPr>
          <p:nvPr/>
        </p:nvPicPr>
        <p:blipFill>
          <a:blip r:embed="rId2"/>
          <a:stretch>
            <a:fillRect/>
          </a:stretch>
        </p:blipFill>
        <p:spPr>
          <a:xfrm>
            <a:off x="1906587" y="968143"/>
            <a:ext cx="4826380" cy="2753016"/>
          </a:xfrm>
          <a:prstGeom prst="rect">
            <a:avLst/>
          </a:prstGeom>
        </p:spPr>
      </p:pic>
      <p:pic>
        <p:nvPicPr>
          <p:cNvPr id="7" name="Picture 6">
            <a:extLst>
              <a:ext uri="{FF2B5EF4-FFF2-40B4-BE49-F238E27FC236}">
                <a16:creationId xmlns:a16="http://schemas.microsoft.com/office/drawing/2014/main" id="{6DA98DB0-43C7-43A6-8FEA-5B989350A587}"/>
              </a:ext>
            </a:extLst>
          </p:cNvPr>
          <p:cNvPicPr>
            <a:picLocks noChangeAspect="1"/>
          </p:cNvPicPr>
          <p:nvPr/>
        </p:nvPicPr>
        <p:blipFill>
          <a:blip r:embed="rId3"/>
          <a:stretch>
            <a:fillRect/>
          </a:stretch>
        </p:blipFill>
        <p:spPr>
          <a:xfrm>
            <a:off x="1815550" y="3744331"/>
            <a:ext cx="5047128" cy="1024894"/>
          </a:xfrm>
          <a:prstGeom prst="rect">
            <a:avLst/>
          </a:prstGeom>
        </p:spPr>
      </p:pic>
      <p:cxnSp>
        <p:nvCxnSpPr>
          <p:cNvPr id="9" name="Straight Connector 8">
            <a:extLst>
              <a:ext uri="{FF2B5EF4-FFF2-40B4-BE49-F238E27FC236}">
                <a16:creationId xmlns:a16="http://schemas.microsoft.com/office/drawing/2014/main" id="{2F0865E9-B4B8-4B53-8E57-9CAB87BB3397}"/>
              </a:ext>
            </a:extLst>
          </p:cNvPr>
          <p:cNvCxnSpPr/>
          <p:nvPr/>
        </p:nvCxnSpPr>
        <p:spPr>
          <a:xfrm>
            <a:off x="1147482" y="3648635"/>
            <a:ext cx="6490447" cy="0"/>
          </a:xfrm>
          <a:prstGeom prst="line">
            <a:avLst/>
          </a:prstGeom>
          <a:ln w="254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0954FB43-F377-4759-A8DF-944AA2B38FA2}"/>
              </a:ext>
            </a:extLst>
          </p:cNvPr>
          <p:cNvCxnSpPr/>
          <p:nvPr/>
        </p:nvCxnSpPr>
        <p:spPr>
          <a:xfrm>
            <a:off x="1147482" y="3030070"/>
            <a:ext cx="6490447" cy="0"/>
          </a:xfrm>
          <a:prstGeom prst="line">
            <a:avLst/>
          </a:prstGeom>
          <a:ln w="254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26AABA1F-6FCD-4880-A336-914BCA3A87BC}"/>
              </a:ext>
            </a:extLst>
          </p:cNvPr>
          <p:cNvCxnSpPr/>
          <p:nvPr/>
        </p:nvCxnSpPr>
        <p:spPr>
          <a:xfrm>
            <a:off x="1147481" y="1649505"/>
            <a:ext cx="6490447" cy="0"/>
          </a:xfrm>
          <a:prstGeom prst="line">
            <a:avLst/>
          </a:prstGeom>
          <a:ln w="254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65CB7D86-571C-46E8-A493-B07B7F552B01}"/>
              </a:ext>
            </a:extLst>
          </p:cNvPr>
          <p:cNvSpPr/>
          <p:nvPr/>
        </p:nvSpPr>
        <p:spPr>
          <a:xfrm>
            <a:off x="5576047" y="2049566"/>
            <a:ext cx="385481" cy="671222"/>
          </a:xfrm>
          <a:prstGeom prst="roundRect">
            <a:avLst/>
          </a:prstGeom>
          <a:solidFill>
            <a:schemeClr val="bg1">
              <a:alpha val="2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FA4C59C-C692-4B35-8E17-B187BE01E002}"/>
              </a:ext>
            </a:extLst>
          </p:cNvPr>
          <p:cNvSpPr/>
          <p:nvPr/>
        </p:nvSpPr>
        <p:spPr>
          <a:xfrm>
            <a:off x="3499843" y="2049566"/>
            <a:ext cx="385481" cy="671222"/>
          </a:xfrm>
          <a:prstGeom prst="roundRect">
            <a:avLst/>
          </a:prstGeom>
          <a:solidFill>
            <a:schemeClr val="bg1">
              <a:alpha val="2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0178825-3A45-4609-AFB0-3312EFB7A59C}"/>
              </a:ext>
            </a:extLst>
          </p:cNvPr>
          <p:cNvSpPr/>
          <p:nvPr/>
        </p:nvSpPr>
        <p:spPr>
          <a:xfrm>
            <a:off x="5219045" y="951955"/>
            <a:ext cx="385481" cy="671222"/>
          </a:xfrm>
          <a:prstGeom prst="roundRect">
            <a:avLst/>
          </a:prstGeom>
          <a:solidFill>
            <a:schemeClr val="bg1">
              <a:alpha val="2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46D3666-C4D8-4B6D-98F1-D78DFA32B032}"/>
              </a:ext>
            </a:extLst>
          </p:cNvPr>
          <p:cNvSpPr/>
          <p:nvPr/>
        </p:nvSpPr>
        <p:spPr>
          <a:xfrm>
            <a:off x="6028527" y="2049566"/>
            <a:ext cx="452955" cy="671222"/>
          </a:xfrm>
          <a:prstGeom prst="roundRect">
            <a:avLst/>
          </a:prstGeom>
          <a:solidFill>
            <a:schemeClr val="bg1">
              <a:alpha val="2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032BCC0-2529-452B-8915-0886FB772B14}"/>
              </a:ext>
            </a:extLst>
          </p:cNvPr>
          <p:cNvSpPr/>
          <p:nvPr/>
        </p:nvSpPr>
        <p:spPr>
          <a:xfrm>
            <a:off x="3934296" y="3689422"/>
            <a:ext cx="565986" cy="671222"/>
          </a:xfrm>
          <a:prstGeom prst="roundRect">
            <a:avLst/>
          </a:prstGeom>
          <a:solidFill>
            <a:schemeClr val="bg1">
              <a:alpha val="2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9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4D3F-7692-4C14-8C29-E707631B7A8D}"/>
              </a:ext>
            </a:extLst>
          </p:cNvPr>
          <p:cNvSpPr>
            <a:spLocks noGrp="1"/>
          </p:cNvSpPr>
          <p:nvPr>
            <p:ph type="title"/>
          </p:nvPr>
        </p:nvSpPr>
        <p:spPr/>
        <p:txBody>
          <a:bodyPr/>
          <a:lstStyle/>
          <a:p>
            <a:r>
              <a:rPr lang="en-US" dirty="0"/>
              <a:t>Spark in a Hadoop</a:t>
            </a:r>
          </a:p>
        </p:txBody>
      </p:sp>
      <p:sp>
        <p:nvSpPr>
          <p:cNvPr id="3" name="Date Placeholder 2">
            <a:extLst>
              <a:ext uri="{FF2B5EF4-FFF2-40B4-BE49-F238E27FC236}">
                <a16:creationId xmlns:a16="http://schemas.microsoft.com/office/drawing/2014/main" id="{1F7A8C49-0D0C-4D7C-BF13-FC7C2856B94F}"/>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5993DB69-307B-46FF-8007-A820EA874408}"/>
              </a:ext>
            </a:extLst>
          </p:cNvPr>
          <p:cNvSpPr>
            <a:spLocks noGrp="1"/>
          </p:cNvSpPr>
          <p:nvPr>
            <p:ph type="sldNum" sz="quarter" idx="4"/>
          </p:nvPr>
        </p:nvSpPr>
        <p:spPr/>
        <p:txBody>
          <a:bodyPr/>
          <a:lstStyle/>
          <a:p>
            <a:r>
              <a:rPr lang="en-US"/>
              <a:t>Slide no. </a:t>
            </a:r>
            <a:fld id="{7240F3D1-AE27-48C7-9FC9-EF8542F23A88}" type="slidenum">
              <a:rPr lang="en-US" smtClean="0"/>
              <a:pPr/>
              <a:t>23</a:t>
            </a:fld>
            <a:endParaRPr lang="en-US" dirty="0"/>
          </a:p>
        </p:txBody>
      </p:sp>
      <p:pic>
        <p:nvPicPr>
          <p:cNvPr id="5" name="Picture 4">
            <a:extLst>
              <a:ext uri="{FF2B5EF4-FFF2-40B4-BE49-F238E27FC236}">
                <a16:creationId xmlns:a16="http://schemas.microsoft.com/office/drawing/2014/main" id="{2EC7236F-10FD-4B79-B113-56B624BF9556}"/>
              </a:ext>
            </a:extLst>
          </p:cNvPr>
          <p:cNvPicPr>
            <a:picLocks noChangeAspect="1"/>
          </p:cNvPicPr>
          <p:nvPr/>
        </p:nvPicPr>
        <p:blipFill>
          <a:blip r:embed="rId2"/>
          <a:stretch>
            <a:fillRect/>
          </a:stretch>
        </p:blipFill>
        <p:spPr>
          <a:xfrm>
            <a:off x="1169894" y="953095"/>
            <a:ext cx="6804211" cy="3110209"/>
          </a:xfrm>
          <a:prstGeom prst="rect">
            <a:avLst/>
          </a:prstGeom>
        </p:spPr>
      </p:pic>
      <p:sp>
        <p:nvSpPr>
          <p:cNvPr id="7" name="TextBox 6">
            <a:extLst>
              <a:ext uri="{FF2B5EF4-FFF2-40B4-BE49-F238E27FC236}">
                <a16:creationId xmlns:a16="http://schemas.microsoft.com/office/drawing/2014/main" id="{7E12C85A-6F49-4074-9FFB-892B5CAAFB98}"/>
              </a:ext>
            </a:extLst>
          </p:cNvPr>
          <p:cNvSpPr txBox="1"/>
          <p:nvPr/>
        </p:nvSpPr>
        <p:spPr>
          <a:xfrm>
            <a:off x="61066" y="953095"/>
            <a:ext cx="1362635" cy="707886"/>
          </a:xfrm>
          <a:prstGeom prst="rect">
            <a:avLst/>
          </a:prstGeom>
          <a:noFill/>
        </p:spPr>
        <p:txBody>
          <a:bodyPr wrap="square" rtlCol="0">
            <a:spAutoFit/>
          </a:bodyPr>
          <a:lstStyle/>
          <a:p>
            <a:r>
              <a:rPr lang="en-US" sz="1000" b="1" dirty="0"/>
              <a:t>1. </a:t>
            </a:r>
            <a:r>
              <a:rPr lang="en-US" sz="1000" dirty="0"/>
              <a:t>Data sources are organized into a queue by a messaging system for processing.</a:t>
            </a:r>
          </a:p>
        </p:txBody>
      </p:sp>
      <p:sp>
        <p:nvSpPr>
          <p:cNvPr id="8" name="TextBox 7">
            <a:extLst>
              <a:ext uri="{FF2B5EF4-FFF2-40B4-BE49-F238E27FC236}">
                <a16:creationId xmlns:a16="http://schemas.microsoft.com/office/drawing/2014/main" id="{1DA0A864-9328-44BC-AA88-1ABFB8814594}"/>
              </a:ext>
            </a:extLst>
          </p:cNvPr>
          <p:cNvSpPr txBox="1"/>
          <p:nvPr/>
        </p:nvSpPr>
        <p:spPr>
          <a:xfrm>
            <a:off x="61065" y="2143662"/>
            <a:ext cx="1176063" cy="1323439"/>
          </a:xfrm>
          <a:prstGeom prst="rect">
            <a:avLst/>
          </a:prstGeom>
          <a:noFill/>
        </p:spPr>
        <p:txBody>
          <a:bodyPr wrap="square" rtlCol="0">
            <a:spAutoFit/>
          </a:bodyPr>
          <a:lstStyle/>
          <a:p>
            <a:r>
              <a:rPr lang="en-US" sz="1000" b="1" dirty="0"/>
              <a:t>2. </a:t>
            </a:r>
            <a:r>
              <a:rPr lang="en-US" sz="1000" dirty="0"/>
              <a:t>Spark streaming processes the incoming streams in memory,</a:t>
            </a:r>
          </a:p>
          <a:p>
            <a:r>
              <a:rPr lang="en-US" sz="1000" dirty="0"/>
              <a:t>performing aggregations, counts, and simple checks.</a:t>
            </a:r>
          </a:p>
        </p:txBody>
      </p:sp>
      <p:sp>
        <p:nvSpPr>
          <p:cNvPr id="10" name="TextBox 9">
            <a:extLst>
              <a:ext uri="{FF2B5EF4-FFF2-40B4-BE49-F238E27FC236}">
                <a16:creationId xmlns:a16="http://schemas.microsoft.com/office/drawing/2014/main" id="{547F60FE-BC05-4FAB-A6A6-514E80ED61C8}"/>
              </a:ext>
            </a:extLst>
          </p:cNvPr>
          <p:cNvSpPr txBox="1"/>
          <p:nvPr/>
        </p:nvSpPr>
        <p:spPr>
          <a:xfrm>
            <a:off x="61065" y="3843740"/>
            <a:ext cx="1176063" cy="861774"/>
          </a:xfrm>
          <a:prstGeom prst="rect">
            <a:avLst/>
          </a:prstGeom>
          <a:noFill/>
        </p:spPr>
        <p:txBody>
          <a:bodyPr wrap="square" rtlCol="0">
            <a:spAutoFit/>
          </a:bodyPr>
          <a:lstStyle/>
          <a:p>
            <a:r>
              <a:rPr lang="en-US" sz="1000" b="1" dirty="0"/>
              <a:t>3. </a:t>
            </a:r>
            <a:r>
              <a:rPr lang="en-US" sz="1000" dirty="0"/>
              <a:t>Operation dashboard input is triggered based on the processed stream data</a:t>
            </a:r>
          </a:p>
        </p:txBody>
      </p:sp>
      <p:sp>
        <p:nvSpPr>
          <p:cNvPr id="11" name="Rectangle 10">
            <a:extLst>
              <a:ext uri="{FF2B5EF4-FFF2-40B4-BE49-F238E27FC236}">
                <a16:creationId xmlns:a16="http://schemas.microsoft.com/office/drawing/2014/main" id="{07A906B4-825C-4822-B8FB-7D05452FBD04}"/>
              </a:ext>
            </a:extLst>
          </p:cNvPr>
          <p:cNvSpPr/>
          <p:nvPr/>
        </p:nvSpPr>
        <p:spPr>
          <a:xfrm>
            <a:off x="2937627" y="4155637"/>
            <a:ext cx="3588678" cy="553998"/>
          </a:xfrm>
          <a:prstGeom prst="rect">
            <a:avLst/>
          </a:prstGeom>
        </p:spPr>
        <p:txBody>
          <a:bodyPr wrap="square">
            <a:spAutoFit/>
          </a:bodyPr>
          <a:lstStyle/>
          <a:p>
            <a:r>
              <a:rPr lang="en-US" sz="1000" b="1" dirty="0"/>
              <a:t>4. </a:t>
            </a:r>
            <a:r>
              <a:rPr lang="en-US" sz="1000" dirty="0"/>
              <a:t>Data is then moved from </a:t>
            </a:r>
            <a:r>
              <a:rPr lang="en-US" sz="1000" dirty="0" err="1"/>
              <a:t>inmemory</a:t>
            </a:r>
            <a:r>
              <a:rPr lang="en-US" sz="1000" dirty="0"/>
              <a:t> streams to a Hadoop cluster for largescale, reliable storage and downstream analytics. From here different user groups work with the data.</a:t>
            </a:r>
          </a:p>
        </p:txBody>
      </p:sp>
      <p:sp>
        <p:nvSpPr>
          <p:cNvPr id="12" name="Rectangle 11">
            <a:extLst>
              <a:ext uri="{FF2B5EF4-FFF2-40B4-BE49-F238E27FC236}">
                <a16:creationId xmlns:a16="http://schemas.microsoft.com/office/drawing/2014/main" id="{A0C52F9C-5479-433A-BEF5-5AE6CD46EDBD}"/>
              </a:ext>
            </a:extLst>
          </p:cNvPr>
          <p:cNvSpPr/>
          <p:nvPr/>
        </p:nvSpPr>
        <p:spPr>
          <a:xfrm>
            <a:off x="7826188" y="3324640"/>
            <a:ext cx="1256745" cy="1477328"/>
          </a:xfrm>
          <a:prstGeom prst="rect">
            <a:avLst/>
          </a:prstGeom>
        </p:spPr>
        <p:txBody>
          <a:bodyPr wrap="square">
            <a:spAutoFit/>
          </a:bodyPr>
          <a:lstStyle/>
          <a:p>
            <a:r>
              <a:rPr lang="en-US" sz="1000" b="1" dirty="0"/>
              <a:t>5. </a:t>
            </a:r>
            <a:r>
              <a:rPr lang="en-US" sz="1000" dirty="0">
                <a:highlight>
                  <a:srgbClr val="FFFF00"/>
                </a:highlight>
              </a:rPr>
              <a:t>Data Scientists </a:t>
            </a:r>
            <a:r>
              <a:rPr lang="en-US" sz="1000" dirty="0"/>
              <a:t>create </a:t>
            </a:r>
            <a:r>
              <a:rPr lang="en-US" sz="1000" dirty="0">
                <a:highlight>
                  <a:srgbClr val="FFFF00"/>
                </a:highlight>
              </a:rPr>
              <a:t>models</a:t>
            </a:r>
            <a:r>
              <a:rPr lang="en-US" sz="1000" dirty="0"/>
              <a:t> based on the data stored on Hadoop</a:t>
            </a:r>
          </a:p>
          <a:p>
            <a:r>
              <a:rPr lang="en-US" sz="1000" dirty="0"/>
              <a:t>with tools like </a:t>
            </a:r>
            <a:r>
              <a:rPr lang="en-US" sz="1000" dirty="0" err="1"/>
              <a:t>MLlib</a:t>
            </a:r>
            <a:r>
              <a:rPr lang="en-US" sz="1000" dirty="0"/>
              <a:t> or </a:t>
            </a:r>
            <a:r>
              <a:rPr lang="en-US" sz="1000" dirty="0" err="1"/>
              <a:t>GraphX</a:t>
            </a:r>
            <a:r>
              <a:rPr lang="en-US" sz="1000" dirty="0"/>
              <a:t> and can use </a:t>
            </a:r>
            <a:r>
              <a:rPr lang="en-US" sz="1000" dirty="0">
                <a:highlight>
                  <a:srgbClr val="FFFF00"/>
                </a:highlight>
              </a:rPr>
              <a:t>Python libraries </a:t>
            </a:r>
            <a:r>
              <a:rPr lang="en-US" sz="1000" dirty="0"/>
              <a:t>as</a:t>
            </a:r>
          </a:p>
          <a:p>
            <a:r>
              <a:rPr lang="en-US" sz="1000" dirty="0"/>
              <a:t>well.</a:t>
            </a:r>
          </a:p>
        </p:txBody>
      </p:sp>
      <p:sp>
        <p:nvSpPr>
          <p:cNvPr id="13" name="Rectangle 12">
            <a:extLst>
              <a:ext uri="{FF2B5EF4-FFF2-40B4-BE49-F238E27FC236}">
                <a16:creationId xmlns:a16="http://schemas.microsoft.com/office/drawing/2014/main" id="{EEDC372F-6A78-4E5E-BBFB-11AA5E4F76D7}"/>
              </a:ext>
            </a:extLst>
          </p:cNvPr>
          <p:cNvSpPr/>
          <p:nvPr/>
        </p:nvSpPr>
        <p:spPr>
          <a:xfrm>
            <a:off x="7826188" y="2143662"/>
            <a:ext cx="1256745" cy="1015663"/>
          </a:xfrm>
          <a:prstGeom prst="rect">
            <a:avLst/>
          </a:prstGeom>
        </p:spPr>
        <p:txBody>
          <a:bodyPr wrap="square">
            <a:spAutoFit/>
          </a:bodyPr>
          <a:lstStyle/>
          <a:p>
            <a:r>
              <a:rPr lang="en-US" sz="1000" b="1" dirty="0"/>
              <a:t>6. </a:t>
            </a:r>
            <a:r>
              <a:rPr lang="en-US" sz="1000" dirty="0"/>
              <a:t>Business Analysts can use Spark components for interactive</a:t>
            </a:r>
          </a:p>
          <a:p>
            <a:r>
              <a:rPr lang="en-US" sz="1000" dirty="0">
                <a:highlight>
                  <a:srgbClr val="FFFF00"/>
                </a:highlight>
              </a:rPr>
              <a:t>analytics &amp;  reporting</a:t>
            </a:r>
            <a:r>
              <a:rPr lang="en-US" sz="1000" dirty="0"/>
              <a:t>.</a:t>
            </a:r>
          </a:p>
        </p:txBody>
      </p:sp>
      <p:sp>
        <p:nvSpPr>
          <p:cNvPr id="14" name="Rectangle 13">
            <a:extLst>
              <a:ext uri="{FF2B5EF4-FFF2-40B4-BE49-F238E27FC236}">
                <a16:creationId xmlns:a16="http://schemas.microsoft.com/office/drawing/2014/main" id="{F34C1F3D-83A6-40DB-9AE5-E83470EAE5AF}"/>
              </a:ext>
            </a:extLst>
          </p:cNvPr>
          <p:cNvSpPr/>
          <p:nvPr/>
        </p:nvSpPr>
        <p:spPr>
          <a:xfrm>
            <a:off x="7826188" y="926308"/>
            <a:ext cx="1256745" cy="1015663"/>
          </a:xfrm>
          <a:prstGeom prst="rect">
            <a:avLst/>
          </a:prstGeom>
        </p:spPr>
        <p:txBody>
          <a:bodyPr wrap="square">
            <a:spAutoFit/>
          </a:bodyPr>
          <a:lstStyle/>
          <a:p>
            <a:r>
              <a:rPr lang="en-US" sz="1000" b="1" dirty="0"/>
              <a:t>7. </a:t>
            </a:r>
            <a:r>
              <a:rPr lang="en-US" sz="1000" dirty="0"/>
              <a:t>Developers process the data using Spark APIs and implement new</a:t>
            </a:r>
          </a:p>
          <a:p>
            <a:r>
              <a:rPr lang="en-US" sz="1000" dirty="0"/>
              <a:t>applications using </a:t>
            </a:r>
            <a:r>
              <a:rPr lang="en-US" sz="1000" dirty="0">
                <a:highlight>
                  <a:srgbClr val="FFFF00"/>
                </a:highlight>
              </a:rPr>
              <a:t>Java/Scala/python</a:t>
            </a:r>
          </a:p>
        </p:txBody>
      </p:sp>
    </p:spTree>
    <p:extLst>
      <p:ext uri="{BB962C8B-B14F-4D97-AF65-F5344CB8AC3E}">
        <p14:creationId xmlns:p14="http://schemas.microsoft.com/office/powerpoint/2010/main" val="1950968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D507-C454-4B8F-A3B9-E2B49907A95E}"/>
              </a:ext>
            </a:extLst>
          </p:cNvPr>
          <p:cNvSpPr>
            <a:spLocks noGrp="1"/>
          </p:cNvSpPr>
          <p:nvPr>
            <p:ph type="title"/>
          </p:nvPr>
        </p:nvSpPr>
        <p:spPr/>
        <p:txBody>
          <a:bodyPr/>
          <a:lstStyle/>
          <a:p>
            <a:r>
              <a:rPr lang="en-US" dirty="0"/>
              <a:t>Data science Defined</a:t>
            </a:r>
          </a:p>
        </p:txBody>
      </p:sp>
      <p:sp>
        <p:nvSpPr>
          <p:cNvPr id="3" name="Date Placeholder 2">
            <a:extLst>
              <a:ext uri="{FF2B5EF4-FFF2-40B4-BE49-F238E27FC236}">
                <a16:creationId xmlns:a16="http://schemas.microsoft.com/office/drawing/2014/main" id="{D8682742-AB30-4307-8FD3-51303CA27A9C}"/>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FC3C1701-CCEF-4949-A47D-01961A12BA8E}"/>
              </a:ext>
            </a:extLst>
          </p:cNvPr>
          <p:cNvSpPr>
            <a:spLocks noGrp="1"/>
          </p:cNvSpPr>
          <p:nvPr>
            <p:ph type="sldNum" sz="quarter" idx="4"/>
          </p:nvPr>
        </p:nvSpPr>
        <p:spPr/>
        <p:txBody>
          <a:bodyPr/>
          <a:lstStyle/>
          <a:p>
            <a:r>
              <a:rPr lang="en-US"/>
              <a:t>Slide no. </a:t>
            </a:r>
            <a:fld id="{7240F3D1-AE27-48C7-9FC9-EF8542F23A88}" type="slidenum">
              <a:rPr lang="en-US" smtClean="0"/>
              <a:pPr/>
              <a:t>24</a:t>
            </a:fld>
            <a:endParaRPr lang="en-US" dirty="0"/>
          </a:p>
        </p:txBody>
      </p:sp>
      <p:sp>
        <p:nvSpPr>
          <p:cNvPr id="5" name="Rectangle 4">
            <a:extLst>
              <a:ext uri="{FF2B5EF4-FFF2-40B4-BE49-F238E27FC236}">
                <a16:creationId xmlns:a16="http://schemas.microsoft.com/office/drawing/2014/main" id="{DE8E622B-5072-4888-8F09-4968B25CEDF2}"/>
              </a:ext>
            </a:extLst>
          </p:cNvPr>
          <p:cNvSpPr/>
          <p:nvPr/>
        </p:nvSpPr>
        <p:spPr>
          <a:xfrm>
            <a:off x="115172" y="891540"/>
            <a:ext cx="8735662" cy="830997"/>
          </a:xfrm>
          <a:prstGeom prst="rect">
            <a:avLst/>
          </a:prstGeom>
        </p:spPr>
        <p:txBody>
          <a:bodyPr wrap="square">
            <a:spAutoFit/>
          </a:bodyPr>
          <a:lstStyle/>
          <a:p>
            <a:pPr marL="285750" indent="-285750">
              <a:buFont typeface="Arial" panose="020B0604020202020204" pitchFamily="34" charset="0"/>
              <a:buChar char="•"/>
            </a:pPr>
            <a:r>
              <a:rPr lang="en-US" sz="1600" dirty="0"/>
              <a:t>Data Science is the art of turning data into actions.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Accomplished through the creation of </a:t>
            </a:r>
            <a:r>
              <a:rPr lang="en-US" sz="1600" dirty="0">
                <a:solidFill>
                  <a:srgbClr val="0070C0"/>
                </a:solidFill>
              </a:rPr>
              <a:t>data products</a:t>
            </a:r>
            <a:r>
              <a:rPr lang="en-US" sz="1600" dirty="0"/>
              <a:t>, which provide actionable information</a:t>
            </a:r>
          </a:p>
        </p:txBody>
      </p:sp>
      <p:sp>
        <p:nvSpPr>
          <p:cNvPr id="7" name="Callout: Line with Border and Accent Bar 6">
            <a:extLst>
              <a:ext uri="{FF2B5EF4-FFF2-40B4-BE49-F238E27FC236}">
                <a16:creationId xmlns:a16="http://schemas.microsoft.com/office/drawing/2014/main" id="{9748B18B-FFCE-4437-9028-09D3E1A2780F}"/>
              </a:ext>
            </a:extLst>
          </p:cNvPr>
          <p:cNvSpPr/>
          <p:nvPr/>
        </p:nvSpPr>
        <p:spPr>
          <a:xfrm>
            <a:off x="5734493" y="1935126"/>
            <a:ext cx="3267740" cy="1828800"/>
          </a:xfrm>
          <a:prstGeom prst="accentBorderCallout1">
            <a:avLst>
              <a:gd name="adj1" fmla="val 18750"/>
              <a:gd name="adj2" fmla="val -8333"/>
              <a:gd name="adj3" fmla="val -14789"/>
              <a:gd name="adj4" fmla="val -47660"/>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200" dirty="0"/>
              <a:t>Examples include:</a:t>
            </a:r>
          </a:p>
          <a:p>
            <a:endParaRPr lang="en-US" sz="1200" dirty="0"/>
          </a:p>
          <a:p>
            <a:r>
              <a:rPr lang="en-US" sz="1200" dirty="0"/>
              <a:t>• Movie Recommendations</a:t>
            </a:r>
          </a:p>
          <a:p>
            <a:r>
              <a:rPr lang="en-US" sz="1200" dirty="0"/>
              <a:t>• Weather Forecasts</a:t>
            </a:r>
          </a:p>
          <a:p>
            <a:r>
              <a:rPr lang="en-US" sz="1200" dirty="0"/>
              <a:t>• Stock Market Predictions</a:t>
            </a:r>
          </a:p>
          <a:p>
            <a:r>
              <a:rPr lang="en-US" sz="1200" dirty="0"/>
              <a:t>• Production Process Improvements</a:t>
            </a:r>
          </a:p>
          <a:p>
            <a:r>
              <a:rPr lang="en-US" sz="1200" dirty="0"/>
              <a:t>• Health Diagnosis</a:t>
            </a:r>
          </a:p>
          <a:p>
            <a:r>
              <a:rPr lang="en-US" sz="1200" dirty="0"/>
              <a:t>• Flu Trend Predictions</a:t>
            </a:r>
          </a:p>
          <a:p>
            <a:r>
              <a:rPr lang="en-US" sz="1200" dirty="0"/>
              <a:t>• Targeted Advertising</a:t>
            </a:r>
          </a:p>
        </p:txBody>
      </p:sp>
    </p:spTree>
    <p:extLst>
      <p:ext uri="{BB962C8B-B14F-4D97-AF65-F5344CB8AC3E}">
        <p14:creationId xmlns:p14="http://schemas.microsoft.com/office/powerpoint/2010/main" val="259953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0BC3-7A33-4226-9CED-8AB46E11DC74}"/>
              </a:ext>
            </a:extLst>
          </p:cNvPr>
          <p:cNvSpPr>
            <a:spLocks noGrp="1"/>
          </p:cNvSpPr>
          <p:nvPr>
            <p:ph type="title"/>
          </p:nvPr>
        </p:nvSpPr>
        <p:spPr/>
        <p:txBody>
          <a:bodyPr/>
          <a:lstStyle/>
          <a:p>
            <a:r>
              <a:rPr lang="en-US" dirty="0"/>
              <a:t>Data science – What makes it Different?</a:t>
            </a:r>
          </a:p>
        </p:txBody>
      </p:sp>
      <p:pic>
        <p:nvPicPr>
          <p:cNvPr id="6" name="Picture 5">
            <a:extLst>
              <a:ext uri="{FF2B5EF4-FFF2-40B4-BE49-F238E27FC236}">
                <a16:creationId xmlns:a16="http://schemas.microsoft.com/office/drawing/2014/main" id="{4BF74A1F-EDB5-4D84-A451-0EB28296325E}"/>
              </a:ext>
            </a:extLst>
          </p:cNvPr>
          <p:cNvPicPr>
            <a:picLocks noChangeAspect="1"/>
          </p:cNvPicPr>
          <p:nvPr/>
        </p:nvPicPr>
        <p:blipFill>
          <a:blip r:embed="rId2"/>
          <a:stretch>
            <a:fillRect/>
          </a:stretch>
        </p:blipFill>
        <p:spPr>
          <a:xfrm>
            <a:off x="99489" y="956566"/>
            <a:ext cx="4557572" cy="3814572"/>
          </a:xfrm>
          <a:prstGeom prst="rect">
            <a:avLst/>
          </a:prstGeom>
        </p:spPr>
      </p:pic>
      <p:sp>
        <p:nvSpPr>
          <p:cNvPr id="7" name="Date Placeholder 6">
            <a:extLst>
              <a:ext uri="{FF2B5EF4-FFF2-40B4-BE49-F238E27FC236}">
                <a16:creationId xmlns:a16="http://schemas.microsoft.com/office/drawing/2014/main" id="{CD06CFF5-BBC3-4B20-B639-140F6D19821A}"/>
              </a:ext>
            </a:extLst>
          </p:cNvPr>
          <p:cNvSpPr>
            <a:spLocks noGrp="1"/>
          </p:cNvSpPr>
          <p:nvPr>
            <p:ph type="dt" sz="half" idx="2"/>
          </p:nvPr>
        </p:nvSpPr>
        <p:spPr>
          <a:xfrm>
            <a:off x="-1" y="4853965"/>
            <a:ext cx="3875315" cy="242976"/>
          </a:xfrm>
        </p:spPr>
        <p:txBody>
          <a:bodyPr/>
          <a:lstStyle/>
          <a:p>
            <a:fld id="{89513093-6148-4330-AFF6-270B558D141A}" type="datetime1">
              <a:rPr lang="en-US" smtClean="0"/>
              <a:t>1/14/19</a:t>
            </a:fld>
            <a:endParaRPr lang="en-US"/>
          </a:p>
        </p:txBody>
      </p:sp>
      <p:sp>
        <p:nvSpPr>
          <p:cNvPr id="8" name="Slide Number Placeholder 7">
            <a:extLst>
              <a:ext uri="{FF2B5EF4-FFF2-40B4-BE49-F238E27FC236}">
                <a16:creationId xmlns:a16="http://schemas.microsoft.com/office/drawing/2014/main" id="{5FF6EA8D-911B-4DA3-9C5A-3A9A595D9B16}"/>
              </a:ext>
            </a:extLst>
          </p:cNvPr>
          <p:cNvSpPr>
            <a:spLocks noGrp="1"/>
          </p:cNvSpPr>
          <p:nvPr>
            <p:ph type="sldNum" sz="quarter" idx="4"/>
          </p:nvPr>
        </p:nvSpPr>
        <p:spPr/>
        <p:txBody>
          <a:bodyPr/>
          <a:lstStyle/>
          <a:p>
            <a:r>
              <a:rPr lang="en-US"/>
              <a:t>Slide no. </a:t>
            </a:r>
            <a:fld id="{7240F3D1-AE27-48C7-9FC9-EF8542F23A88}" type="slidenum">
              <a:rPr lang="en-US" smtClean="0"/>
              <a:pPr/>
              <a:t>25</a:t>
            </a:fld>
            <a:endParaRPr lang="en-US" dirty="0"/>
          </a:p>
        </p:txBody>
      </p:sp>
      <p:sp>
        <p:nvSpPr>
          <p:cNvPr id="3" name="Rectangle 2">
            <a:extLst>
              <a:ext uri="{FF2B5EF4-FFF2-40B4-BE49-F238E27FC236}">
                <a16:creationId xmlns:a16="http://schemas.microsoft.com/office/drawing/2014/main" id="{8BBEC87B-F92A-44D9-AECF-5986EB0325B4}"/>
              </a:ext>
            </a:extLst>
          </p:cNvPr>
          <p:cNvSpPr/>
          <p:nvPr/>
        </p:nvSpPr>
        <p:spPr>
          <a:xfrm>
            <a:off x="4657061" y="956566"/>
            <a:ext cx="4387450" cy="2893100"/>
          </a:xfrm>
          <a:prstGeom prst="rect">
            <a:avLst/>
          </a:prstGeom>
        </p:spPr>
        <p:txBody>
          <a:bodyPr wrap="square">
            <a:spAutoFit/>
          </a:bodyPr>
          <a:lstStyle/>
          <a:p>
            <a:pPr marL="285750" indent="-285750">
              <a:buFont typeface="Arial" panose="020B0604020202020204" pitchFamily="34" charset="0"/>
              <a:buChar char="•"/>
            </a:pPr>
            <a:r>
              <a:rPr lang="en-US" sz="1400" dirty="0"/>
              <a:t>Data Science supports and encourages </a:t>
            </a:r>
            <a:r>
              <a:rPr lang="en-US" sz="1400" dirty="0">
                <a:highlight>
                  <a:srgbClr val="FFFF00"/>
                </a:highlight>
              </a:rPr>
              <a:t>shifting</a:t>
            </a:r>
            <a:r>
              <a:rPr lang="en-US" sz="1400" dirty="0"/>
              <a:t> between </a:t>
            </a:r>
            <a:r>
              <a:rPr lang="en-US" sz="1400" dirty="0">
                <a:solidFill>
                  <a:srgbClr val="0070C0"/>
                </a:solidFill>
              </a:rPr>
              <a:t>deductive</a:t>
            </a:r>
            <a:r>
              <a:rPr lang="en-US" sz="1400" dirty="0"/>
              <a:t> (hypothesis-based) and </a:t>
            </a:r>
            <a:r>
              <a:rPr lang="en-US" sz="1400" dirty="0">
                <a:solidFill>
                  <a:srgbClr val="0070C0"/>
                </a:solidFill>
              </a:rPr>
              <a:t>inductive</a:t>
            </a:r>
            <a:r>
              <a:rPr lang="en-US" sz="1400" dirty="0"/>
              <a:t> (pattern-based) reasoning.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 </a:t>
            </a:r>
            <a:r>
              <a:rPr lang="en-US" sz="1400" dirty="0">
                <a:highlight>
                  <a:srgbClr val="FFFF00"/>
                </a:highlight>
              </a:rPr>
              <a:t>fundamental change </a:t>
            </a:r>
            <a:r>
              <a:rPr lang="en-US" sz="1400" dirty="0"/>
              <a:t>from traditional analytic approaches.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Inductive reasoning and </a:t>
            </a:r>
            <a:r>
              <a:rPr lang="en-US" sz="1400" dirty="0">
                <a:solidFill>
                  <a:srgbClr val="0070C0"/>
                </a:solidFill>
              </a:rPr>
              <a:t>exploratory data analysis </a:t>
            </a:r>
            <a:r>
              <a:rPr lang="en-US" sz="1400" dirty="0"/>
              <a:t>provide a means to form or refine hypotheses and discover new analytic paths.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interplay between </a:t>
            </a:r>
            <a:r>
              <a:rPr lang="en-US" sz="1400" dirty="0">
                <a:solidFill>
                  <a:srgbClr val="0070C0"/>
                </a:solidFill>
              </a:rPr>
              <a:t>inductive</a:t>
            </a:r>
            <a:r>
              <a:rPr lang="en-US" sz="1400" dirty="0"/>
              <a:t> and </a:t>
            </a:r>
            <a:r>
              <a:rPr lang="en-US" sz="1400" dirty="0">
                <a:solidFill>
                  <a:srgbClr val="0070C0"/>
                </a:solidFill>
              </a:rPr>
              <a:t>deductive</a:t>
            </a:r>
            <a:r>
              <a:rPr lang="en-US" sz="1400" dirty="0"/>
              <a:t> reasoning. </a:t>
            </a:r>
          </a:p>
        </p:txBody>
      </p:sp>
    </p:spTree>
    <p:extLst>
      <p:ext uri="{BB962C8B-B14F-4D97-AF65-F5344CB8AC3E}">
        <p14:creationId xmlns:p14="http://schemas.microsoft.com/office/powerpoint/2010/main" val="756964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88A-8C27-415A-B8B0-0C4DF462D9B6}"/>
              </a:ext>
            </a:extLst>
          </p:cNvPr>
          <p:cNvSpPr>
            <a:spLocks noGrp="1"/>
          </p:cNvSpPr>
          <p:nvPr>
            <p:ph type="title"/>
          </p:nvPr>
        </p:nvSpPr>
        <p:spPr/>
        <p:txBody>
          <a:bodyPr/>
          <a:lstStyle/>
          <a:p>
            <a:r>
              <a:rPr lang="en-US" dirty="0"/>
              <a:t>THE TYPES OF REASON…</a:t>
            </a:r>
          </a:p>
        </p:txBody>
      </p:sp>
      <p:sp>
        <p:nvSpPr>
          <p:cNvPr id="3" name="Date Placeholder 2">
            <a:extLst>
              <a:ext uri="{FF2B5EF4-FFF2-40B4-BE49-F238E27FC236}">
                <a16:creationId xmlns:a16="http://schemas.microsoft.com/office/drawing/2014/main" id="{EF3A34BC-2F08-4820-96E3-3514EF4D86EB}"/>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11FB8855-44E3-4010-BEC2-05CCD6D1FFA1}"/>
              </a:ext>
            </a:extLst>
          </p:cNvPr>
          <p:cNvSpPr>
            <a:spLocks noGrp="1"/>
          </p:cNvSpPr>
          <p:nvPr>
            <p:ph type="sldNum" sz="quarter" idx="4"/>
          </p:nvPr>
        </p:nvSpPr>
        <p:spPr/>
        <p:txBody>
          <a:bodyPr/>
          <a:lstStyle/>
          <a:p>
            <a:r>
              <a:rPr lang="en-US"/>
              <a:t>Slide no. </a:t>
            </a:r>
            <a:fld id="{7240F3D1-AE27-48C7-9FC9-EF8542F23A88}" type="slidenum">
              <a:rPr lang="en-US" smtClean="0"/>
              <a:pPr/>
              <a:t>26</a:t>
            </a:fld>
            <a:endParaRPr lang="en-US" dirty="0"/>
          </a:p>
        </p:txBody>
      </p:sp>
      <p:graphicFrame>
        <p:nvGraphicFramePr>
          <p:cNvPr id="5" name="Table 4">
            <a:extLst>
              <a:ext uri="{FF2B5EF4-FFF2-40B4-BE49-F238E27FC236}">
                <a16:creationId xmlns:a16="http://schemas.microsoft.com/office/drawing/2014/main" id="{F4D6C3B3-6FFA-46D1-9D14-89EE47BFB934}"/>
              </a:ext>
            </a:extLst>
          </p:cNvPr>
          <p:cNvGraphicFramePr>
            <a:graphicFrameLocks noGrp="1"/>
          </p:cNvGraphicFramePr>
          <p:nvPr>
            <p:extLst>
              <p:ext uri="{D42A27DB-BD31-4B8C-83A1-F6EECF244321}">
                <p14:modId xmlns:p14="http://schemas.microsoft.com/office/powerpoint/2010/main" val="2507420388"/>
              </p:ext>
            </p:extLst>
          </p:nvPr>
        </p:nvGraphicFramePr>
        <p:xfrm>
          <a:off x="212651" y="965052"/>
          <a:ext cx="8725786" cy="1879600"/>
        </p:xfrm>
        <a:graphic>
          <a:graphicData uri="http://schemas.openxmlformats.org/drawingml/2006/table">
            <a:tbl>
              <a:tblPr firstRow="1" bandRow="1">
                <a:tableStyleId>{912C8C85-51F0-491E-9774-3900AFEF0FD7}</a:tableStyleId>
              </a:tblPr>
              <a:tblGrid>
                <a:gridCol w="4362893">
                  <a:extLst>
                    <a:ext uri="{9D8B030D-6E8A-4147-A177-3AD203B41FA5}">
                      <a16:colId xmlns:a16="http://schemas.microsoft.com/office/drawing/2014/main" val="3220617646"/>
                    </a:ext>
                  </a:extLst>
                </a:gridCol>
                <a:gridCol w="4362893">
                  <a:extLst>
                    <a:ext uri="{9D8B030D-6E8A-4147-A177-3AD203B41FA5}">
                      <a16:colId xmlns:a16="http://schemas.microsoft.com/office/drawing/2014/main" val="790109461"/>
                    </a:ext>
                  </a:extLst>
                </a:gridCol>
              </a:tblGrid>
              <a:tr h="370840">
                <a:tc>
                  <a:txBody>
                    <a:bodyPr/>
                    <a:lstStyle/>
                    <a:p>
                      <a:r>
                        <a:rPr lang="en-US" dirty="0"/>
                        <a:t>DEDUCTIVE REASONING</a:t>
                      </a:r>
                    </a:p>
                  </a:txBody>
                  <a:tcPr/>
                </a:tc>
                <a:tc>
                  <a:txBody>
                    <a:bodyPr/>
                    <a:lstStyle/>
                    <a:p>
                      <a:r>
                        <a:rPr lang="en-US" dirty="0"/>
                        <a:t>INDUCTIVE REASONING</a:t>
                      </a:r>
                    </a:p>
                  </a:txBody>
                  <a:tcPr/>
                </a:tc>
                <a:extLst>
                  <a:ext uri="{0D108BD9-81ED-4DB2-BD59-A6C34878D82A}">
                    <a16:rowId xmlns:a16="http://schemas.microsoft.com/office/drawing/2014/main" val="2734302316"/>
                  </a:ext>
                </a:extLst>
              </a:tr>
              <a:tr h="370840">
                <a:tc>
                  <a:txBody>
                    <a:bodyPr/>
                    <a:lstStyle/>
                    <a:p>
                      <a:r>
                        <a:rPr lang="en-US" dirty="0"/>
                        <a:t>Commonly associated</a:t>
                      </a:r>
                    </a:p>
                    <a:p>
                      <a:r>
                        <a:rPr lang="en-US" dirty="0"/>
                        <a:t>with “formal logic.”</a:t>
                      </a:r>
                    </a:p>
                  </a:txBody>
                  <a:tcPr/>
                </a:tc>
                <a:tc>
                  <a:txBody>
                    <a:bodyPr/>
                    <a:lstStyle/>
                    <a:p>
                      <a:r>
                        <a:rPr lang="en-US" dirty="0"/>
                        <a:t>Commonly known as “informal</a:t>
                      </a:r>
                    </a:p>
                    <a:p>
                      <a:r>
                        <a:rPr lang="en-US" dirty="0"/>
                        <a:t>logic,” or “everyday argument.”</a:t>
                      </a:r>
                    </a:p>
                  </a:txBody>
                  <a:tcPr/>
                </a:tc>
                <a:extLst>
                  <a:ext uri="{0D108BD9-81ED-4DB2-BD59-A6C34878D82A}">
                    <a16:rowId xmlns:a16="http://schemas.microsoft.com/office/drawing/2014/main" val="1676857940"/>
                  </a:ext>
                </a:extLst>
              </a:tr>
              <a:tr h="370840">
                <a:tc>
                  <a:txBody>
                    <a:bodyPr/>
                    <a:lstStyle/>
                    <a:p>
                      <a:r>
                        <a:rPr lang="en-US" dirty="0"/>
                        <a:t>Involves reasoning from </a:t>
                      </a:r>
                      <a:r>
                        <a:rPr lang="en-US" dirty="0">
                          <a:highlight>
                            <a:srgbClr val="FFFF00"/>
                          </a:highlight>
                        </a:rPr>
                        <a:t>known premises</a:t>
                      </a:r>
                      <a:r>
                        <a:rPr lang="en-US" dirty="0"/>
                        <a:t>, or premises presumed to be true, to a certain conclusion.</a:t>
                      </a:r>
                    </a:p>
                  </a:txBody>
                  <a:tcPr/>
                </a:tc>
                <a:tc>
                  <a:txBody>
                    <a:bodyPr/>
                    <a:lstStyle/>
                    <a:p>
                      <a:r>
                        <a:rPr lang="en-US" dirty="0"/>
                        <a:t>Involves drawing </a:t>
                      </a:r>
                      <a:r>
                        <a:rPr lang="en-US" dirty="0">
                          <a:highlight>
                            <a:srgbClr val="FFFF00"/>
                          </a:highlight>
                        </a:rPr>
                        <a:t>uncertain </a:t>
                      </a:r>
                      <a:r>
                        <a:rPr lang="en-US" dirty="0"/>
                        <a:t>inferences, based on probabilistic reasoning.</a:t>
                      </a:r>
                    </a:p>
                  </a:txBody>
                  <a:tcPr/>
                </a:tc>
                <a:extLst>
                  <a:ext uri="{0D108BD9-81ED-4DB2-BD59-A6C34878D82A}">
                    <a16:rowId xmlns:a16="http://schemas.microsoft.com/office/drawing/2014/main" val="4229273074"/>
                  </a:ext>
                </a:extLst>
              </a:tr>
              <a:tr h="370840">
                <a:tc>
                  <a:txBody>
                    <a:bodyPr/>
                    <a:lstStyle/>
                    <a:p>
                      <a:r>
                        <a:rPr lang="en-US" dirty="0"/>
                        <a:t>The </a:t>
                      </a:r>
                      <a:r>
                        <a:rPr lang="en-US" dirty="0">
                          <a:highlight>
                            <a:srgbClr val="FFFF00"/>
                          </a:highlight>
                        </a:rPr>
                        <a:t>conclusions</a:t>
                      </a:r>
                      <a:r>
                        <a:rPr lang="en-US" dirty="0"/>
                        <a:t> reached are </a:t>
                      </a:r>
                      <a:r>
                        <a:rPr lang="en-US" dirty="0">
                          <a:highlight>
                            <a:srgbClr val="FFFF00"/>
                          </a:highlight>
                        </a:rPr>
                        <a:t>certain</a:t>
                      </a:r>
                      <a:r>
                        <a:rPr lang="en-US" dirty="0"/>
                        <a:t>, inevitable, inescapable</a:t>
                      </a:r>
                    </a:p>
                  </a:txBody>
                  <a:tcPr/>
                </a:tc>
                <a:tc>
                  <a:txBody>
                    <a:bodyPr/>
                    <a:lstStyle/>
                    <a:p>
                      <a:r>
                        <a:rPr lang="en-US" dirty="0"/>
                        <a:t>The conclusions reached are </a:t>
                      </a:r>
                      <a:r>
                        <a:rPr lang="en-US" dirty="0">
                          <a:highlight>
                            <a:srgbClr val="FFFF00"/>
                          </a:highlight>
                        </a:rPr>
                        <a:t>probable</a:t>
                      </a:r>
                      <a:r>
                        <a:rPr lang="en-US" dirty="0"/>
                        <a:t>, reasonable,</a:t>
                      </a:r>
                    </a:p>
                    <a:p>
                      <a:r>
                        <a:rPr lang="en-US" dirty="0"/>
                        <a:t>plausible, believable. </a:t>
                      </a:r>
                    </a:p>
                  </a:txBody>
                  <a:tcPr/>
                </a:tc>
                <a:extLst>
                  <a:ext uri="{0D108BD9-81ED-4DB2-BD59-A6C34878D82A}">
                    <a16:rowId xmlns:a16="http://schemas.microsoft.com/office/drawing/2014/main" val="1581782253"/>
                  </a:ext>
                </a:extLst>
              </a:tr>
            </a:tbl>
          </a:graphicData>
        </a:graphic>
      </p:graphicFrame>
    </p:spTree>
    <p:extLst>
      <p:ext uri="{BB962C8B-B14F-4D97-AF65-F5344CB8AC3E}">
        <p14:creationId xmlns:p14="http://schemas.microsoft.com/office/powerpoint/2010/main" val="118037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6A0E1-3408-4C5F-A99F-D5FC523E2991}"/>
              </a:ext>
            </a:extLst>
          </p:cNvPr>
          <p:cNvSpPr>
            <a:spLocks noGrp="1"/>
          </p:cNvSpPr>
          <p:nvPr>
            <p:ph type="title"/>
          </p:nvPr>
        </p:nvSpPr>
        <p:spPr/>
        <p:txBody>
          <a:bodyPr/>
          <a:lstStyle/>
          <a:p>
            <a:r>
              <a:rPr lang="en-US" dirty="0"/>
              <a:t>Data science is </a:t>
            </a:r>
          </a:p>
        </p:txBody>
      </p:sp>
      <p:sp>
        <p:nvSpPr>
          <p:cNvPr id="3" name="Date Placeholder 2">
            <a:extLst>
              <a:ext uri="{FF2B5EF4-FFF2-40B4-BE49-F238E27FC236}">
                <a16:creationId xmlns:a16="http://schemas.microsoft.com/office/drawing/2014/main" id="{1F8FD34A-A6CA-416F-BB97-C9664AB84E3F}"/>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3A9C6523-96D7-41B8-BA9C-7FEDCB94138D}"/>
              </a:ext>
            </a:extLst>
          </p:cNvPr>
          <p:cNvSpPr>
            <a:spLocks noGrp="1"/>
          </p:cNvSpPr>
          <p:nvPr>
            <p:ph type="sldNum" sz="quarter" idx="4"/>
          </p:nvPr>
        </p:nvSpPr>
        <p:spPr/>
        <p:txBody>
          <a:bodyPr/>
          <a:lstStyle/>
          <a:p>
            <a:r>
              <a:rPr lang="en-US"/>
              <a:t>Slide no. </a:t>
            </a:r>
            <a:fld id="{7240F3D1-AE27-48C7-9FC9-EF8542F23A88}" type="slidenum">
              <a:rPr lang="en-US" smtClean="0"/>
              <a:pPr/>
              <a:t>27</a:t>
            </a:fld>
            <a:endParaRPr lang="en-US" dirty="0"/>
          </a:p>
        </p:txBody>
      </p:sp>
      <p:sp>
        <p:nvSpPr>
          <p:cNvPr id="5" name="Rectangle 4">
            <a:extLst>
              <a:ext uri="{FF2B5EF4-FFF2-40B4-BE49-F238E27FC236}">
                <a16:creationId xmlns:a16="http://schemas.microsoft.com/office/drawing/2014/main" id="{8EC0099C-3A46-47C4-AC0A-023CE8D524A8}"/>
              </a:ext>
            </a:extLst>
          </p:cNvPr>
          <p:cNvSpPr/>
          <p:nvPr/>
        </p:nvSpPr>
        <p:spPr>
          <a:xfrm>
            <a:off x="106070" y="891540"/>
            <a:ext cx="9037930" cy="1815882"/>
          </a:xfrm>
          <a:prstGeom prst="rect">
            <a:avLst/>
          </a:prstGeom>
        </p:spPr>
        <p:txBody>
          <a:bodyPr wrap="square">
            <a:spAutoFit/>
          </a:bodyPr>
          <a:lstStyle/>
          <a:p>
            <a:pPr marL="285750" indent="-285750">
              <a:buFont typeface="Arial" panose="020B0604020202020204" pitchFamily="34" charset="0"/>
              <a:buChar char="•"/>
            </a:pPr>
            <a:r>
              <a:rPr lang="en-US" sz="1600" dirty="0"/>
              <a:t>is a complex field.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is difficult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intellectually taxing work,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requires sophisticated integration of talent, tools and techniques.</a:t>
            </a:r>
          </a:p>
        </p:txBody>
      </p:sp>
    </p:spTree>
    <p:extLst>
      <p:ext uri="{BB962C8B-B14F-4D97-AF65-F5344CB8AC3E}">
        <p14:creationId xmlns:p14="http://schemas.microsoft.com/office/powerpoint/2010/main" val="3676848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88A-8C27-415A-B8B0-0C4DF462D9B6}"/>
              </a:ext>
            </a:extLst>
          </p:cNvPr>
          <p:cNvSpPr>
            <a:spLocks noGrp="1"/>
          </p:cNvSpPr>
          <p:nvPr>
            <p:ph type="title"/>
          </p:nvPr>
        </p:nvSpPr>
        <p:spPr/>
        <p:txBody>
          <a:bodyPr/>
          <a:lstStyle/>
          <a:p>
            <a:r>
              <a:rPr lang="en-US" dirty="0"/>
              <a:t>THE TYPES OF REASON…and their roles</a:t>
            </a:r>
          </a:p>
        </p:txBody>
      </p:sp>
      <p:sp>
        <p:nvSpPr>
          <p:cNvPr id="3" name="Date Placeholder 2">
            <a:extLst>
              <a:ext uri="{FF2B5EF4-FFF2-40B4-BE49-F238E27FC236}">
                <a16:creationId xmlns:a16="http://schemas.microsoft.com/office/drawing/2014/main" id="{EF3A34BC-2F08-4820-96E3-3514EF4D86EB}"/>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11FB8855-44E3-4010-BEC2-05CCD6D1FFA1}"/>
              </a:ext>
            </a:extLst>
          </p:cNvPr>
          <p:cNvSpPr>
            <a:spLocks noGrp="1"/>
          </p:cNvSpPr>
          <p:nvPr>
            <p:ph type="sldNum" sz="quarter" idx="4"/>
          </p:nvPr>
        </p:nvSpPr>
        <p:spPr/>
        <p:txBody>
          <a:bodyPr/>
          <a:lstStyle/>
          <a:p>
            <a:r>
              <a:rPr lang="en-US"/>
              <a:t>Slide no. </a:t>
            </a:r>
            <a:fld id="{7240F3D1-AE27-48C7-9FC9-EF8542F23A88}" type="slidenum">
              <a:rPr lang="en-US" smtClean="0"/>
              <a:pPr/>
              <a:t>28</a:t>
            </a:fld>
            <a:endParaRPr lang="en-US" dirty="0"/>
          </a:p>
        </p:txBody>
      </p:sp>
      <p:graphicFrame>
        <p:nvGraphicFramePr>
          <p:cNvPr id="5" name="Table 4">
            <a:extLst>
              <a:ext uri="{FF2B5EF4-FFF2-40B4-BE49-F238E27FC236}">
                <a16:creationId xmlns:a16="http://schemas.microsoft.com/office/drawing/2014/main" id="{F4D6C3B3-6FFA-46D1-9D14-89EE47BFB934}"/>
              </a:ext>
            </a:extLst>
          </p:cNvPr>
          <p:cNvGraphicFramePr>
            <a:graphicFrameLocks noGrp="1"/>
          </p:cNvGraphicFramePr>
          <p:nvPr>
            <p:extLst>
              <p:ext uri="{D42A27DB-BD31-4B8C-83A1-F6EECF244321}">
                <p14:modId xmlns:p14="http://schemas.microsoft.com/office/powerpoint/2010/main" val="1504428385"/>
              </p:ext>
            </p:extLst>
          </p:nvPr>
        </p:nvGraphicFramePr>
        <p:xfrm>
          <a:off x="212651" y="965052"/>
          <a:ext cx="8725786" cy="1376680"/>
        </p:xfrm>
        <a:graphic>
          <a:graphicData uri="http://schemas.openxmlformats.org/drawingml/2006/table">
            <a:tbl>
              <a:tblPr firstRow="1" bandRow="1">
                <a:tableStyleId>{912C8C85-51F0-491E-9774-3900AFEF0FD7}</a:tableStyleId>
              </a:tblPr>
              <a:tblGrid>
                <a:gridCol w="4362893">
                  <a:extLst>
                    <a:ext uri="{9D8B030D-6E8A-4147-A177-3AD203B41FA5}">
                      <a16:colId xmlns:a16="http://schemas.microsoft.com/office/drawing/2014/main" val="3220617646"/>
                    </a:ext>
                  </a:extLst>
                </a:gridCol>
                <a:gridCol w="4362893">
                  <a:extLst>
                    <a:ext uri="{9D8B030D-6E8A-4147-A177-3AD203B41FA5}">
                      <a16:colId xmlns:a16="http://schemas.microsoft.com/office/drawing/2014/main" val="790109461"/>
                    </a:ext>
                  </a:extLst>
                </a:gridCol>
              </a:tblGrid>
              <a:tr h="370840">
                <a:tc>
                  <a:txBody>
                    <a:bodyPr/>
                    <a:lstStyle/>
                    <a:p>
                      <a:r>
                        <a:rPr lang="en-US" dirty="0"/>
                        <a:t>DEDUCTIVE REASONING</a:t>
                      </a:r>
                    </a:p>
                  </a:txBody>
                  <a:tcPr/>
                </a:tc>
                <a:tc>
                  <a:txBody>
                    <a:bodyPr/>
                    <a:lstStyle/>
                    <a:p>
                      <a:r>
                        <a:rPr lang="en-US" dirty="0"/>
                        <a:t>INDUCTIVE REASONING</a:t>
                      </a:r>
                    </a:p>
                  </a:txBody>
                  <a:tcPr/>
                </a:tc>
                <a:extLst>
                  <a:ext uri="{0D108BD9-81ED-4DB2-BD59-A6C34878D82A}">
                    <a16:rowId xmlns:a16="http://schemas.microsoft.com/office/drawing/2014/main" val="2734302316"/>
                  </a:ext>
                </a:extLst>
              </a:tr>
              <a:tr h="370840">
                <a:tc>
                  <a:txBody>
                    <a:bodyPr/>
                    <a:lstStyle/>
                    <a:p>
                      <a:r>
                        <a:rPr lang="en-US" dirty="0">
                          <a:solidFill>
                            <a:srgbClr val="0070C0"/>
                          </a:solidFill>
                        </a:rPr>
                        <a:t>Formulate hypotheses </a:t>
                      </a:r>
                      <a:r>
                        <a:rPr lang="en-US" dirty="0"/>
                        <a:t>about relationships and underlying models.</a:t>
                      </a:r>
                    </a:p>
                  </a:txBody>
                  <a:tcPr/>
                </a:tc>
                <a:tc>
                  <a:txBody>
                    <a:bodyPr/>
                    <a:lstStyle/>
                    <a:p>
                      <a:r>
                        <a:rPr lang="en-US" dirty="0">
                          <a:solidFill>
                            <a:srgbClr val="0070C0"/>
                          </a:solidFill>
                        </a:rPr>
                        <a:t>Exploratory data analysis </a:t>
                      </a:r>
                      <a:r>
                        <a:rPr lang="en-US" dirty="0"/>
                        <a:t>to discover or refine hypotheses.</a:t>
                      </a:r>
                    </a:p>
                  </a:txBody>
                  <a:tcPr/>
                </a:tc>
                <a:extLst>
                  <a:ext uri="{0D108BD9-81ED-4DB2-BD59-A6C34878D82A}">
                    <a16:rowId xmlns:a16="http://schemas.microsoft.com/office/drawing/2014/main" val="1676857940"/>
                  </a:ext>
                </a:extLst>
              </a:tr>
              <a:tr h="370840">
                <a:tc>
                  <a:txBody>
                    <a:bodyPr/>
                    <a:lstStyle/>
                    <a:p>
                      <a:r>
                        <a:rPr lang="en-US" dirty="0"/>
                        <a:t>Carry out experiments with the data to </a:t>
                      </a:r>
                      <a:r>
                        <a:rPr lang="en-US" dirty="0">
                          <a:highlight>
                            <a:srgbClr val="FFFF00"/>
                          </a:highlight>
                        </a:rPr>
                        <a:t>test hypotheses </a:t>
                      </a:r>
                      <a:r>
                        <a:rPr lang="en-US" dirty="0"/>
                        <a:t>and models.</a:t>
                      </a:r>
                    </a:p>
                  </a:txBody>
                  <a:tcPr/>
                </a:tc>
                <a:tc>
                  <a:txBody>
                    <a:bodyPr/>
                    <a:lstStyle/>
                    <a:p>
                      <a:r>
                        <a:rPr lang="en-US" dirty="0"/>
                        <a:t>Discover </a:t>
                      </a:r>
                      <a:r>
                        <a:rPr lang="en-US" dirty="0">
                          <a:highlight>
                            <a:srgbClr val="FFFF00"/>
                          </a:highlight>
                        </a:rPr>
                        <a:t>new relationships</a:t>
                      </a:r>
                      <a:r>
                        <a:rPr lang="en-US" dirty="0"/>
                        <a:t>, insights and analytic paths from the data.</a:t>
                      </a:r>
                    </a:p>
                  </a:txBody>
                  <a:tcPr/>
                </a:tc>
                <a:extLst>
                  <a:ext uri="{0D108BD9-81ED-4DB2-BD59-A6C34878D82A}">
                    <a16:rowId xmlns:a16="http://schemas.microsoft.com/office/drawing/2014/main" val="4229273074"/>
                  </a:ext>
                </a:extLst>
              </a:tr>
            </a:tbl>
          </a:graphicData>
        </a:graphic>
      </p:graphicFrame>
    </p:spTree>
    <p:extLst>
      <p:ext uri="{BB962C8B-B14F-4D97-AF65-F5344CB8AC3E}">
        <p14:creationId xmlns:p14="http://schemas.microsoft.com/office/powerpoint/2010/main" val="2029708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7186-0B20-4D21-BA5C-9A0D300AE05F}"/>
              </a:ext>
            </a:extLst>
          </p:cNvPr>
          <p:cNvSpPr>
            <a:spLocks noGrp="1"/>
          </p:cNvSpPr>
          <p:nvPr>
            <p:ph type="title"/>
          </p:nvPr>
        </p:nvSpPr>
        <p:spPr/>
        <p:txBody>
          <a:bodyPr/>
          <a:lstStyle/>
          <a:p>
            <a:r>
              <a:rPr lang="en-US" dirty="0"/>
              <a:t>Data science and business intelligence</a:t>
            </a:r>
          </a:p>
        </p:txBody>
      </p:sp>
      <p:sp>
        <p:nvSpPr>
          <p:cNvPr id="3" name="Date Placeholder 2">
            <a:extLst>
              <a:ext uri="{FF2B5EF4-FFF2-40B4-BE49-F238E27FC236}">
                <a16:creationId xmlns:a16="http://schemas.microsoft.com/office/drawing/2014/main" id="{6CEFD956-9E27-4483-8967-AA7A9CA068AE}"/>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F8CE13FF-2060-4096-AEE1-961356F0126D}"/>
              </a:ext>
            </a:extLst>
          </p:cNvPr>
          <p:cNvSpPr>
            <a:spLocks noGrp="1"/>
          </p:cNvSpPr>
          <p:nvPr>
            <p:ph type="sldNum" sz="quarter" idx="4"/>
          </p:nvPr>
        </p:nvSpPr>
        <p:spPr/>
        <p:txBody>
          <a:bodyPr/>
          <a:lstStyle/>
          <a:p>
            <a:r>
              <a:rPr lang="en-US"/>
              <a:t>Slide no. </a:t>
            </a:r>
            <a:fld id="{7240F3D1-AE27-48C7-9FC9-EF8542F23A88}" type="slidenum">
              <a:rPr lang="en-US" smtClean="0"/>
              <a:pPr/>
              <a:t>29</a:t>
            </a:fld>
            <a:endParaRPr lang="en-US" dirty="0"/>
          </a:p>
        </p:txBody>
      </p:sp>
      <p:sp>
        <p:nvSpPr>
          <p:cNvPr id="5" name="Rectangle 4">
            <a:extLst>
              <a:ext uri="{FF2B5EF4-FFF2-40B4-BE49-F238E27FC236}">
                <a16:creationId xmlns:a16="http://schemas.microsoft.com/office/drawing/2014/main" id="{C570313F-2B37-4266-8B5D-D62F2D80D667}"/>
              </a:ext>
            </a:extLst>
          </p:cNvPr>
          <p:cNvSpPr/>
          <p:nvPr/>
        </p:nvSpPr>
        <p:spPr>
          <a:xfrm>
            <a:off x="102782" y="891540"/>
            <a:ext cx="8920716" cy="2800767"/>
          </a:xfrm>
          <a:prstGeom prst="rect">
            <a:avLst/>
          </a:prstGeom>
        </p:spPr>
        <p:txBody>
          <a:bodyPr wrap="square">
            <a:spAutoFit/>
          </a:bodyPr>
          <a:lstStyle/>
          <a:p>
            <a:r>
              <a:rPr lang="en-US" sz="1600" dirty="0"/>
              <a:t>Key contrasts include:</a:t>
            </a:r>
          </a:p>
          <a:p>
            <a:endParaRPr lang="en-US" sz="1600" dirty="0"/>
          </a:p>
          <a:p>
            <a:r>
              <a:rPr lang="en-US" sz="1600" dirty="0"/>
              <a:t>›› </a:t>
            </a:r>
            <a:r>
              <a:rPr lang="en-US" sz="1600" b="1" dirty="0"/>
              <a:t>Discovery vs. Pre-canned Questions</a:t>
            </a:r>
            <a:r>
              <a:rPr lang="en-US" sz="1600" dirty="0"/>
              <a:t>: </a:t>
            </a:r>
          </a:p>
          <a:p>
            <a:r>
              <a:rPr lang="en-US" sz="1600" dirty="0"/>
              <a:t>Data Science actually works on discovering the question to ask as opposed to just asking it.</a:t>
            </a:r>
          </a:p>
          <a:p>
            <a:endParaRPr lang="en-US" sz="1600" dirty="0"/>
          </a:p>
          <a:p>
            <a:r>
              <a:rPr lang="en-US" sz="1600" dirty="0"/>
              <a:t>›› </a:t>
            </a:r>
            <a:r>
              <a:rPr lang="en-US" sz="1600" b="1" dirty="0"/>
              <a:t>Power of Many vs. Ability of One</a:t>
            </a:r>
            <a:r>
              <a:rPr lang="en-US" sz="1600" dirty="0"/>
              <a:t>: An entire team provides a common forum for pulling together computer science, mathematics and domain expertise.</a:t>
            </a:r>
          </a:p>
          <a:p>
            <a:endParaRPr lang="en-US" sz="1600" dirty="0"/>
          </a:p>
          <a:p>
            <a:r>
              <a:rPr lang="en-US" sz="1600" dirty="0"/>
              <a:t>›› </a:t>
            </a:r>
            <a:r>
              <a:rPr lang="en-US" sz="1600" b="1" dirty="0"/>
              <a:t>Prospective vs. Retrospective</a:t>
            </a:r>
            <a:r>
              <a:rPr lang="en-US" sz="1600" dirty="0"/>
              <a:t>: </a:t>
            </a:r>
          </a:p>
          <a:p>
            <a:r>
              <a:rPr lang="en-US" sz="1600" dirty="0"/>
              <a:t>Data Science is focused on obtaining actionable information from data as opposed to reporting historical facts.</a:t>
            </a:r>
          </a:p>
        </p:txBody>
      </p:sp>
    </p:spTree>
    <p:extLst>
      <p:ext uri="{BB962C8B-B14F-4D97-AF65-F5344CB8AC3E}">
        <p14:creationId xmlns:p14="http://schemas.microsoft.com/office/powerpoint/2010/main" val="1272121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E51B-3566-447B-96E7-F93AD17A10D3}"/>
              </a:ext>
            </a:extLst>
          </p:cNvPr>
          <p:cNvSpPr>
            <a:spLocks noGrp="1"/>
          </p:cNvSpPr>
          <p:nvPr>
            <p:ph type="title"/>
          </p:nvPr>
        </p:nvSpPr>
        <p:spPr/>
        <p:txBody>
          <a:bodyPr/>
          <a:lstStyle/>
          <a:p>
            <a:r>
              <a:rPr lang="en-US" dirty="0"/>
              <a:t>data science today</a:t>
            </a:r>
          </a:p>
        </p:txBody>
      </p:sp>
      <p:sp>
        <p:nvSpPr>
          <p:cNvPr id="3" name="Date Placeholder 2">
            <a:extLst>
              <a:ext uri="{FF2B5EF4-FFF2-40B4-BE49-F238E27FC236}">
                <a16:creationId xmlns:a16="http://schemas.microsoft.com/office/drawing/2014/main" id="{D9BCBF1C-873E-473E-979E-849E99124D36}"/>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dirty="0"/>
          </a:p>
        </p:txBody>
      </p:sp>
      <p:sp>
        <p:nvSpPr>
          <p:cNvPr id="4" name="Slide Number Placeholder 3">
            <a:extLst>
              <a:ext uri="{FF2B5EF4-FFF2-40B4-BE49-F238E27FC236}">
                <a16:creationId xmlns:a16="http://schemas.microsoft.com/office/drawing/2014/main" id="{832146DD-D5F2-4F88-B6BE-928A56167FE7}"/>
              </a:ext>
            </a:extLst>
          </p:cNvPr>
          <p:cNvSpPr>
            <a:spLocks noGrp="1"/>
          </p:cNvSpPr>
          <p:nvPr>
            <p:ph type="sldNum" sz="quarter" idx="4"/>
          </p:nvPr>
        </p:nvSpPr>
        <p:spPr/>
        <p:txBody>
          <a:bodyPr/>
          <a:lstStyle/>
          <a:p>
            <a:r>
              <a:rPr lang="en-US"/>
              <a:t>Slide no. </a:t>
            </a:r>
            <a:fld id="{7240F3D1-AE27-48C7-9FC9-EF8542F23A88}" type="slidenum">
              <a:rPr lang="en-US" smtClean="0"/>
              <a:pPr/>
              <a:t>3</a:t>
            </a:fld>
            <a:endParaRPr lang="en-US" dirty="0"/>
          </a:p>
        </p:txBody>
      </p:sp>
      <p:pic>
        <p:nvPicPr>
          <p:cNvPr id="5" name="Picture 4">
            <a:extLst>
              <a:ext uri="{FF2B5EF4-FFF2-40B4-BE49-F238E27FC236}">
                <a16:creationId xmlns:a16="http://schemas.microsoft.com/office/drawing/2014/main" id="{9230493B-1DC9-4619-ADEF-F8BC18081ADF}"/>
              </a:ext>
            </a:extLst>
          </p:cNvPr>
          <p:cNvPicPr>
            <a:picLocks noChangeAspect="1"/>
          </p:cNvPicPr>
          <p:nvPr/>
        </p:nvPicPr>
        <p:blipFill>
          <a:blip r:embed="rId3"/>
          <a:stretch>
            <a:fillRect/>
          </a:stretch>
        </p:blipFill>
        <p:spPr>
          <a:xfrm>
            <a:off x="27907" y="936479"/>
            <a:ext cx="4524899" cy="194798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0E10EE8-9B54-4643-B0DE-0BF9221E15F7}"/>
                  </a:ext>
                </a:extLst>
              </p14:cNvPr>
              <p14:cNvContentPartPr/>
              <p14:nvPr/>
            </p14:nvContentPartPr>
            <p14:xfrm>
              <a:off x="241098" y="1077157"/>
              <a:ext cx="871920" cy="360"/>
            </p14:xfrm>
          </p:contentPart>
        </mc:Choice>
        <mc:Fallback xmlns="">
          <p:pic>
            <p:nvPicPr>
              <p:cNvPr id="6" name="Ink 5">
                <a:extLst>
                  <a:ext uri="{FF2B5EF4-FFF2-40B4-BE49-F238E27FC236}">
                    <a16:creationId xmlns:a16="http://schemas.microsoft.com/office/drawing/2014/main" id="{50E10EE8-9B54-4643-B0DE-0BF9221E15F7}"/>
                  </a:ext>
                </a:extLst>
              </p:cNvPr>
              <p:cNvPicPr/>
              <p:nvPr/>
            </p:nvPicPr>
            <p:blipFill>
              <a:blip r:embed="rId5"/>
              <a:stretch>
                <a:fillRect/>
              </a:stretch>
            </p:blipFill>
            <p:spPr>
              <a:xfrm>
                <a:off x="205098" y="1005157"/>
                <a:ext cx="943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B7C832B-65AB-4F98-8B8D-1DD56F0354C0}"/>
                  </a:ext>
                </a:extLst>
              </p14:cNvPr>
              <p14:cNvContentPartPr/>
              <p14:nvPr/>
            </p14:nvContentPartPr>
            <p14:xfrm>
              <a:off x="50578" y="1440076"/>
              <a:ext cx="776520" cy="360"/>
            </p14:xfrm>
          </p:contentPart>
        </mc:Choice>
        <mc:Fallback xmlns="">
          <p:pic>
            <p:nvPicPr>
              <p:cNvPr id="7" name="Ink 6">
                <a:extLst>
                  <a:ext uri="{FF2B5EF4-FFF2-40B4-BE49-F238E27FC236}">
                    <a16:creationId xmlns:a16="http://schemas.microsoft.com/office/drawing/2014/main" id="{AB7C832B-65AB-4F98-8B8D-1DD56F0354C0}"/>
                  </a:ext>
                </a:extLst>
              </p:cNvPr>
              <p:cNvPicPr/>
              <p:nvPr/>
            </p:nvPicPr>
            <p:blipFill>
              <a:blip r:embed="rId7"/>
              <a:stretch>
                <a:fillRect/>
              </a:stretch>
            </p:blipFill>
            <p:spPr>
              <a:xfrm>
                <a:off x="14578" y="1368076"/>
                <a:ext cx="848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CD077C5-1FFA-4EAA-B129-3AD0BD938F21}"/>
                  </a:ext>
                </a:extLst>
              </p14:cNvPr>
              <p14:cNvContentPartPr/>
              <p14:nvPr/>
            </p14:nvContentPartPr>
            <p14:xfrm>
              <a:off x="173460" y="2770293"/>
              <a:ext cx="440280" cy="360"/>
            </p14:xfrm>
          </p:contentPart>
        </mc:Choice>
        <mc:Fallback xmlns="">
          <p:pic>
            <p:nvPicPr>
              <p:cNvPr id="9" name="Ink 8">
                <a:extLst>
                  <a:ext uri="{FF2B5EF4-FFF2-40B4-BE49-F238E27FC236}">
                    <a16:creationId xmlns:a16="http://schemas.microsoft.com/office/drawing/2014/main" id="{4CD077C5-1FFA-4EAA-B129-3AD0BD938F21}"/>
                  </a:ext>
                </a:extLst>
              </p:cNvPr>
              <p:cNvPicPr/>
              <p:nvPr/>
            </p:nvPicPr>
            <p:blipFill>
              <a:blip r:embed="rId9"/>
              <a:stretch>
                <a:fillRect/>
              </a:stretch>
            </p:blipFill>
            <p:spPr>
              <a:xfrm>
                <a:off x="137460" y="2698293"/>
                <a:ext cx="511920" cy="144000"/>
              </a:xfrm>
              <a:prstGeom prst="rect">
                <a:avLst/>
              </a:prstGeom>
            </p:spPr>
          </p:pic>
        </mc:Fallback>
      </mc:AlternateContent>
      <p:pic>
        <p:nvPicPr>
          <p:cNvPr id="12" name="Picture 11">
            <a:extLst>
              <a:ext uri="{FF2B5EF4-FFF2-40B4-BE49-F238E27FC236}">
                <a16:creationId xmlns:a16="http://schemas.microsoft.com/office/drawing/2014/main" id="{D77F3492-A95D-4EAC-9163-E5A950EBC9CB}"/>
              </a:ext>
            </a:extLst>
          </p:cNvPr>
          <p:cNvPicPr>
            <a:picLocks noChangeAspect="1"/>
          </p:cNvPicPr>
          <p:nvPr/>
        </p:nvPicPr>
        <p:blipFill>
          <a:blip r:embed="rId10"/>
          <a:stretch>
            <a:fillRect/>
          </a:stretch>
        </p:blipFill>
        <p:spPr>
          <a:xfrm>
            <a:off x="4533051" y="936479"/>
            <a:ext cx="4560371" cy="1947266"/>
          </a:xfrm>
          <a:prstGeom prst="rect">
            <a:avLst/>
          </a:prstGeom>
        </p:spPr>
      </p:pic>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A7C36DBF-3A94-484B-9CB8-EA4982D68734}"/>
                  </a:ext>
                </a:extLst>
              </p14:cNvPr>
              <p14:cNvContentPartPr/>
              <p14:nvPr/>
            </p14:nvContentPartPr>
            <p14:xfrm>
              <a:off x="4723262" y="997670"/>
              <a:ext cx="1058400" cy="360"/>
            </p14:xfrm>
          </p:contentPart>
        </mc:Choice>
        <mc:Fallback xmlns="">
          <p:pic>
            <p:nvPicPr>
              <p:cNvPr id="13" name="Ink 12">
                <a:extLst>
                  <a:ext uri="{FF2B5EF4-FFF2-40B4-BE49-F238E27FC236}">
                    <a16:creationId xmlns:a16="http://schemas.microsoft.com/office/drawing/2014/main" id="{A7C36DBF-3A94-484B-9CB8-EA4982D68734}"/>
                  </a:ext>
                </a:extLst>
              </p:cNvPr>
              <p:cNvPicPr/>
              <p:nvPr/>
            </p:nvPicPr>
            <p:blipFill>
              <a:blip r:embed="rId12"/>
              <a:stretch>
                <a:fillRect/>
              </a:stretch>
            </p:blipFill>
            <p:spPr>
              <a:xfrm>
                <a:off x="4687262" y="925670"/>
                <a:ext cx="1130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C28B983A-2295-4A7E-93C5-E43853B153C5}"/>
                  </a:ext>
                </a:extLst>
              </p14:cNvPr>
              <p14:cNvContentPartPr/>
              <p14:nvPr/>
            </p14:nvContentPartPr>
            <p14:xfrm>
              <a:off x="8426222" y="2803790"/>
              <a:ext cx="400680" cy="360"/>
            </p14:xfrm>
          </p:contentPart>
        </mc:Choice>
        <mc:Fallback xmlns="">
          <p:pic>
            <p:nvPicPr>
              <p:cNvPr id="14" name="Ink 13">
                <a:extLst>
                  <a:ext uri="{FF2B5EF4-FFF2-40B4-BE49-F238E27FC236}">
                    <a16:creationId xmlns:a16="http://schemas.microsoft.com/office/drawing/2014/main" id="{C28B983A-2295-4A7E-93C5-E43853B153C5}"/>
                  </a:ext>
                </a:extLst>
              </p:cNvPr>
              <p:cNvPicPr/>
              <p:nvPr/>
            </p:nvPicPr>
            <p:blipFill>
              <a:blip r:embed="rId14"/>
              <a:stretch>
                <a:fillRect/>
              </a:stretch>
            </p:blipFill>
            <p:spPr>
              <a:xfrm>
                <a:off x="8390222" y="2731790"/>
                <a:ext cx="472320" cy="144000"/>
              </a:xfrm>
              <a:prstGeom prst="rect">
                <a:avLst/>
              </a:prstGeom>
            </p:spPr>
          </p:pic>
        </mc:Fallback>
      </mc:AlternateContent>
      <p:sp>
        <p:nvSpPr>
          <p:cNvPr id="8" name="TextBox 7">
            <a:extLst>
              <a:ext uri="{FF2B5EF4-FFF2-40B4-BE49-F238E27FC236}">
                <a16:creationId xmlns:a16="http://schemas.microsoft.com/office/drawing/2014/main" id="{78759669-A206-4954-B677-E6FD006C65F8}"/>
              </a:ext>
            </a:extLst>
          </p:cNvPr>
          <p:cNvSpPr txBox="1"/>
          <p:nvPr/>
        </p:nvSpPr>
        <p:spPr>
          <a:xfrm>
            <a:off x="173460" y="3221665"/>
            <a:ext cx="8919962" cy="1477328"/>
          </a:xfrm>
          <a:prstGeom prst="rect">
            <a:avLst/>
          </a:prstGeom>
          <a:noFill/>
        </p:spPr>
        <p:txBody>
          <a:bodyPr wrap="square" rtlCol="0">
            <a:spAutoFit/>
          </a:bodyPr>
          <a:lstStyle/>
          <a:p>
            <a:r>
              <a:rPr lang="en-US" dirty="0"/>
              <a:t>Data Science is becoming a fundamental way of understanding the world around us, which is based on data.</a:t>
            </a:r>
          </a:p>
          <a:p>
            <a:endParaRPr lang="en-US" dirty="0"/>
          </a:p>
          <a:p>
            <a:r>
              <a:rPr lang="en-US" dirty="0"/>
              <a:t>And data is being generated in huge volume and variety of formats, leading to a formal of technology framework of BIG DATA.</a:t>
            </a:r>
          </a:p>
        </p:txBody>
      </p:sp>
    </p:spTree>
    <p:extLst>
      <p:ext uri="{BB962C8B-B14F-4D97-AF65-F5344CB8AC3E}">
        <p14:creationId xmlns:p14="http://schemas.microsoft.com/office/powerpoint/2010/main" val="3134501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7F76-56C1-4121-9C9A-B00C9EFCB752}"/>
              </a:ext>
            </a:extLst>
          </p:cNvPr>
          <p:cNvSpPr>
            <a:spLocks noGrp="1"/>
          </p:cNvSpPr>
          <p:nvPr>
            <p:ph type="title"/>
          </p:nvPr>
        </p:nvSpPr>
        <p:spPr/>
        <p:txBody>
          <a:bodyPr/>
          <a:lstStyle/>
          <a:p>
            <a:r>
              <a:rPr lang="en-US" dirty="0"/>
              <a:t>LOOKING BACKWARD AND FORWARD</a:t>
            </a:r>
          </a:p>
        </p:txBody>
      </p:sp>
      <p:sp>
        <p:nvSpPr>
          <p:cNvPr id="3" name="Date Placeholder 2">
            <a:extLst>
              <a:ext uri="{FF2B5EF4-FFF2-40B4-BE49-F238E27FC236}">
                <a16:creationId xmlns:a16="http://schemas.microsoft.com/office/drawing/2014/main" id="{47491630-5165-4616-89BF-45CDC22019BD}"/>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0DF48532-45C5-48F1-8774-2271F65E3FAC}"/>
              </a:ext>
            </a:extLst>
          </p:cNvPr>
          <p:cNvSpPr>
            <a:spLocks noGrp="1"/>
          </p:cNvSpPr>
          <p:nvPr>
            <p:ph type="sldNum" sz="quarter" idx="4"/>
          </p:nvPr>
        </p:nvSpPr>
        <p:spPr/>
        <p:txBody>
          <a:bodyPr/>
          <a:lstStyle/>
          <a:p>
            <a:r>
              <a:rPr lang="en-US"/>
              <a:t>Slide no. </a:t>
            </a:r>
            <a:fld id="{7240F3D1-AE27-48C7-9FC9-EF8542F23A88}" type="slidenum">
              <a:rPr lang="en-US" smtClean="0"/>
              <a:pPr/>
              <a:t>30</a:t>
            </a:fld>
            <a:endParaRPr lang="en-US" dirty="0"/>
          </a:p>
        </p:txBody>
      </p:sp>
      <p:graphicFrame>
        <p:nvGraphicFramePr>
          <p:cNvPr id="5" name="Table 4">
            <a:extLst>
              <a:ext uri="{FF2B5EF4-FFF2-40B4-BE49-F238E27FC236}">
                <a16:creationId xmlns:a16="http://schemas.microsoft.com/office/drawing/2014/main" id="{067514A9-7D68-45A1-8B65-9D90E510BDFF}"/>
              </a:ext>
            </a:extLst>
          </p:cNvPr>
          <p:cNvGraphicFramePr>
            <a:graphicFrameLocks noGrp="1"/>
          </p:cNvGraphicFramePr>
          <p:nvPr>
            <p:extLst>
              <p:ext uri="{D42A27DB-BD31-4B8C-83A1-F6EECF244321}">
                <p14:modId xmlns:p14="http://schemas.microsoft.com/office/powerpoint/2010/main" val="4063880860"/>
              </p:ext>
            </p:extLst>
          </p:nvPr>
        </p:nvGraphicFramePr>
        <p:xfrm>
          <a:off x="212651" y="965052"/>
          <a:ext cx="8725786" cy="3038072"/>
        </p:xfrm>
        <a:graphic>
          <a:graphicData uri="http://schemas.openxmlformats.org/drawingml/2006/table">
            <a:tbl>
              <a:tblPr firstRow="1" bandRow="1">
                <a:tableStyleId>{912C8C85-51F0-491E-9774-3900AFEF0FD7}</a:tableStyleId>
              </a:tblPr>
              <a:tblGrid>
                <a:gridCol w="4362893">
                  <a:extLst>
                    <a:ext uri="{9D8B030D-6E8A-4147-A177-3AD203B41FA5}">
                      <a16:colId xmlns:a16="http://schemas.microsoft.com/office/drawing/2014/main" val="3220617646"/>
                    </a:ext>
                  </a:extLst>
                </a:gridCol>
                <a:gridCol w="4362893">
                  <a:extLst>
                    <a:ext uri="{9D8B030D-6E8A-4147-A177-3AD203B41FA5}">
                      <a16:colId xmlns:a16="http://schemas.microsoft.com/office/drawing/2014/main" val="790109461"/>
                    </a:ext>
                  </a:extLst>
                </a:gridCol>
              </a:tblGrid>
              <a:tr h="376036">
                <a:tc>
                  <a:txBody>
                    <a:bodyPr/>
                    <a:lstStyle/>
                    <a:p>
                      <a:r>
                        <a:rPr lang="en-US" dirty="0"/>
                        <a:t>FIRST THERE WAS</a:t>
                      </a:r>
                    </a:p>
                    <a:p>
                      <a:r>
                        <a:rPr lang="en-US" dirty="0"/>
                        <a:t>BUSINESS INTELLIGENCE</a:t>
                      </a:r>
                    </a:p>
                  </a:txBody>
                  <a:tcPr/>
                </a:tc>
                <a:tc>
                  <a:txBody>
                    <a:bodyPr/>
                    <a:lstStyle/>
                    <a:p>
                      <a:r>
                        <a:rPr lang="en-US" dirty="0"/>
                        <a:t>NOW WE'VE ADDED</a:t>
                      </a:r>
                    </a:p>
                    <a:p>
                      <a:r>
                        <a:rPr lang="en-US" dirty="0"/>
                        <a:t>DATA SCIENCE</a:t>
                      </a:r>
                    </a:p>
                  </a:txBody>
                  <a:tcPr/>
                </a:tc>
                <a:extLst>
                  <a:ext uri="{0D108BD9-81ED-4DB2-BD59-A6C34878D82A}">
                    <a16:rowId xmlns:a16="http://schemas.microsoft.com/office/drawing/2014/main" val="2734302316"/>
                  </a:ext>
                </a:extLst>
              </a:tr>
              <a:tr h="376036">
                <a:tc>
                  <a:txBody>
                    <a:bodyPr/>
                    <a:lstStyle/>
                    <a:p>
                      <a:r>
                        <a:rPr lang="en-US" dirty="0">
                          <a:solidFill>
                            <a:srgbClr val="0070C0"/>
                          </a:solidFill>
                        </a:rPr>
                        <a:t>Deductive</a:t>
                      </a:r>
                      <a:r>
                        <a:rPr lang="en-US" dirty="0"/>
                        <a:t> Reasoning</a:t>
                      </a:r>
                    </a:p>
                  </a:txBody>
                  <a:tcPr/>
                </a:tc>
                <a:tc>
                  <a:txBody>
                    <a:bodyPr/>
                    <a:lstStyle/>
                    <a:p>
                      <a:r>
                        <a:rPr lang="en-US" dirty="0">
                          <a:solidFill>
                            <a:srgbClr val="0070C0"/>
                          </a:solidFill>
                        </a:rPr>
                        <a:t>Inductive and Deductive Reasoning</a:t>
                      </a:r>
                      <a:endParaRPr lang="en-US" dirty="0"/>
                    </a:p>
                  </a:txBody>
                  <a:tcPr/>
                </a:tc>
                <a:extLst>
                  <a:ext uri="{0D108BD9-81ED-4DB2-BD59-A6C34878D82A}">
                    <a16:rowId xmlns:a16="http://schemas.microsoft.com/office/drawing/2014/main" val="1676857940"/>
                  </a:ext>
                </a:extLst>
              </a:tr>
              <a:tr h="376036">
                <a:tc>
                  <a:txBody>
                    <a:bodyPr/>
                    <a:lstStyle/>
                    <a:p>
                      <a:r>
                        <a:rPr lang="en-US" dirty="0"/>
                        <a:t>Backward Looking</a:t>
                      </a:r>
                    </a:p>
                  </a:txBody>
                  <a:tcPr/>
                </a:tc>
                <a:tc>
                  <a:txBody>
                    <a:bodyPr/>
                    <a:lstStyle/>
                    <a:p>
                      <a:r>
                        <a:rPr lang="en-US" dirty="0"/>
                        <a:t>Forward Looking</a:t>
                      </a:r>
                    </a:p>
                  </a:txBody>
                  <a:tcPr/>
                </a:tc>
                <a:extLst>
                  <a:ext uri="{0D108BD9-81ED-4DB2-BD59-A6C34878D82A}">
                    <a16:rowId xmlns:a16="http://schemas.microsoft.com/office/drawing/2014/main" val="4229273074"/>
                  </a:ext>
                </a:extLst>
              </a:tr>
              <a:tr h="277279">
                <a:tc>
                  <a:txBody>
                    <a:bodyPr/>
                    <a:lstStyle/>
                    <a:p>
                      <a:r>
                        <a:rPr lang="en-US" dirty="0"/>
                        <a:t>Slice and Dice Data</a:t>
                      </a:r>
                    </a:p>
                  </a:txBody>
                  <a:tcPr/>
                </a:tc>
                <a:tc>
                  <a:txBody>
                    <a:bodyPr/>
                    <a:lstStyle/>
                    <a:p>
                      <a:r>
                        <a:rPr lang="en-US" dirty="0"/>
                        <a:t>Interact with Data</a:t>
                      </a:r>
                    </a:p>
                  </a:txBody>
                  <a:tcPr/>
                </a:tc>
                <a:extLst>
                  <a:ext uri="{0D108BD9-81ED-4DB2-BD59-A6C34878D82A}">
                    <a16:rowId xmlns:a16="http://schemas.microsoft.com/office/drawing/2014/main" val="300720844"/>
                  </a:ext>
                </a:extLst>
              </a:tr>
              <a:tr h="277279">
                <a:tc>
                  <a:txBody>
                    <a:bodyPr/>
                    <a:lstStyle/>
                    <a:p>
                      <a:r>
                        <a:rPr lang="en-US" dirty="0"/>
                        <a:t>Warehoused and Siloed Data</a:t>
                      </a:r>
                    </a:p>
                  </a:txBody>
                  <a:tcPr/>
                </a:tc>
                <a:tc>
                  <a:txBody>
                    <a:bodyPr/>
                    <a:lstStyle/>
                    <a:p>
                      <a:r>
                        <a:rPr lang="en-US" dirty="0"/>
                        <a:t>Distributed, Real Time Data</a:t>
                      </a:r>
                    </a:p>
                  </a:txBody>
                  <a:tcPr/>
                </a:tc>
                <a:extLst>
                  <a:ext uri="{0D108BD9-81ED-4DB2-BD59-A6C34878D82A}">
                    <a16:rowId xmlns:a16="http://schemas.microsoft.com/office/drawing/2014/main" val="175727852"/>
                  </a:ext>
                </a:extLst>
              </a:tr>
              <a:tr h="277279">
                <a:tc>
                  <a:txBody>
                    <a:bodyPr/>
                    <a:lstStyle/>
                    <a:p>
                      <a:r>
                        <a:rPr lang="en-US" dirty="0"/>
                        <a:t>Analyze the Past, Guess the Future</a:t>
                      </a:r>
                    </a:p>
                  </a:txBody>
                  <a:tcPr/>
                </a:tc>
                <a:tc>
                  <a:txBody>
                    <a:bodyPr/>
                    <a:lstStyle/>
                    <a:p>
                      <a:r>
                        <a:rPr lang="en-US" dirty="0"/>
                        <a:t>Predict and Advise</a:t>
                      </a:r>
                    </a:p>
                  </a:txBody>
                  <a:tcPr/>
                </a:tc>
                <a:extLst>
                  <a:ext uri="{0D108BD9-81ED-4DB2-BD59-A6C34878D82A}">
                    <a16:rowId xmlns:a16="http://schemas.microsoft.com/office/drawing/2014/main" val="1884305335"/>
                  </a:ext>
                </a:extLst>
              </a:tr>
              <a:tr h="277279">
                <a:tc>
                  <a:txBody>
                    <a:bodyPr/>
                    <a:lstStyle/>
                    <a:p>
                      <a:r>
                        <a:rPr lang="en-US" dirty="0"/>
                        <a:t>Creates Reports</a:t>
                      </a:r>
                    </a:p>
                  </a:txBody>
                  <a:tcPr/>
                </a:tc>
                <a:tc>
                  <a:txBody>
                    <a:bodyPr/>
                    <a:lstStyle/>
                    <a:p>
                      <a:r>
                        <a:rPr lang="en-US" dirty="0"/>
                        <a:t>Creates </a:t>
                      </a:r>
                      <a:r>
                        <a:rPr lang="en-US" dirty="0">
                          <a:solidFill>
                            <a:srgbClr val="0070C0"/>
                          </a:solidFill>
                        </a:rPr>
                        <a:t>Data Products</a:t>
                      </a:r>
                    </a:p>
                  </a:txBody>
                  <a:tcPr/>
                </a:tc>
                <a:extLst>
                  <a:ext uri="{0D108BD9-81ED-4DB2-BD59-A6C34878D82A}">
                    <a16:rowId xmlns:a16="http://schemas.microsoft.com/office/drawing/2014/main" val="2141189466"/>
                  </a:ext>
                </a:extLst>
              </a:tr>
              <a:tr h="277279">
                <a:tc>
                  <a:txBody>
                    <a:bodyPr/>
                    <a:lstStyle/>
                    <a:p>
                      <a:r>
                        <a:rPr lang="en-US" dirty="0"/>
                        <a:t>Analytic Output</a:t>
                      </a:r>
                    </a:p>
                  </a:txBody>
                  <a:tcPr/>
                </a:tc>
                <a:tc>
                  <a:txBody>
                    <a:bodyPr/>
                    <a:lstStyle/>
                    <a:p>
                      <a:r>
                        <a:rPr lang="en-US" dirty="0"/>
                        <a:t>Answer Questions and Create New Ones</a:t>
                      </a:r>
                    </a:p>
                  </a:txBody>
                  <a:tcPr/>
                </a:tc>
                <a:extLst>
                  <a:ext uri="{0D108BD9-81ED-4DB2-BD59-A6C34878D82A}">
                    <a16:rowId xmlns:a16="http://schemas.microsoft.com/office/drawing/2014/main" val="2622567852"/>
                  </a:ext>
                </a:extLst>
              </a:tr>
              <a:tr h="277279">
                <a:tc>
                  <a:txBody>
                    <a:bodyPr/>
                    <a:lstStyle/>
                    <a:p>
                      <a:endParaRPr lang="en-US" dirty="0"/>
                    </a:p>
                  </a:txBody>
                  <a:tcPr/>
                </a:tc>
                <a:tc>
                  <a:txBody>
                    <a:bodyPr/>
                    <a:lstStyle/>
                    <a:p>
                      <a:r>
                        <a:rPr lang="en-US" dirty="0"/>
                        <a:t>Actionable Answer</a:t>
                      </a:r>
                    </a:p>
                  </a:txBody>
                  <a:tcPr/>
                </a:tc>
                <a:extLst>
                  <a:ext uri="{0D108BD9-81ED-4DB2-BD59-A6C34878D82A}">
                    <a16:rowId xmlns:a16="http://schemas.microsoft.com/office/drawing/2014/main" val="3266164603"/>
                  </a:ext>
                </a:extLst>
              </a:tr>
            </a:tbl>
          </a:graphicData>
        </a:graphic>
      </p:graphicFrame>
    </p:spTree>
    <p:extLst>
      <p:ext uri="{BB962C8B-B14F-4D97-AF65-F5344CB8AC3E}">
        <p14:creationId xmlns:p14="http://schemas.microsoft.com/office/powerpoint/2010/main" val="2361184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6B5C0-981E-42FF-985B-935F2FE00ABE}"/>
              </a:ext>
            </a:extLst>
          </p:cNvPr>
          <p:cNvSpPr>
            <a:spLocks noGrp="1"/>
          </p:cNvSpPr>
          <p:nvPr>
            <p:ph type="title"/>
          </p:nvPr>
        </p:nvSpPr>
        <p:spPr/>
        <p:txBody>
          <a:bodyPr>
            <a:normAutofit/>
          </a:bodyPr>
          <a:lstStyle/>
          <a:p>
            <a:r>
              <a:rPr lang="en-US" dirty="0"/>
              <a:t>Data Science (roles)</a:t>
            </a:r>
          </a:p>
        </p:txBody>
      </p:sp>
      <p:sp>
        <p:nvSpPr>
          <p:cNvPr id="12" name="Oval 11">
            <a:extLst>
              <a:ext uri="{FF2B5EF4-FFF2-40B4-BE49-F238E27FC236}">
                <a16:creationId xmlns:a16="http://schemas.microsoft.com/office/drawing/2014/main" id="{DE4ECA8C-D890-4128-BAF6-074F8B446AB2}"/>
              </a:ext>
            </a:extLst>
          </p:cNvPr>
          <p:cNvSpPr/>
          <p:nvPr/>
        </p:nvSpPr>
        <p:spPr>
          <a:xfrm rot="18969576">
            <a:off x="2082305" y="906916"/>
            <a:ext cx="2117778" cy="4158031"/>
          </a:xfrm>
          <a:prstGeom prst="ellipse">
            <a:avLst/>
          </a:prstGeom>
          <a:solidFill>
            <a:srgbClr val="FFC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0160100-6218-471E-BA8E-8E09BA30F1B1}"/>
              </a:ext>
            </a:extLst>
          </p:cNvPr>
          <p:cNvSpPr/>
          <p:nvPr/>
        </p:nvSpPr>
        <p:spPr>
          <a:xfrm rot="19723149">
            <a:off x="3367648" y="824701"/>
            <a:ext cx="1803698" cy="3926235"/>
          </a:xfrm>
          <a:prstGeom prst="ellipse">
            <a:avLst/>
          </a:prstGeom>
          <a:solidFill>
            <a:srgbClr val="92D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ACCF006-7E76-45BC-A15F-FEBC4C7129F8}"/>
              </a:ext>
            </a:extLst>
          </p:cNvPr>
          <p:cNvSpPr/>
          <p:nvPr/>
        </p:nvSpPr>
        <p:spPr>
          <a:xfrm rot="1765906">
            <a:off x="3311415" y="892227"/>
            <a:ext cx="1909876" cy="3790593"/>
          </a:xfrm>
          <a:prstGeom prst="ellipse">
            <a:avLst/>
          </a:prstGeom>
          <a:solidFill>
            <a:srgbClr val="00B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68C78B-0CE7-4009-B606-CF5706552370}"/>
              </a:ext>
            </a:extLst>
          </p:cNvPr>
          <p:cNvSpPr/>
          <p:nvPr/>
        </p:nvSpPr>
        <p:spPr>
          <a:xfrm rot="2895629">
            <a:off x="4621597" y="943714"/>
            <a:ext cx="1904041" cy="4274472"/>
          </a:xfrm>
          <a:prstGeom prst="ellipse">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86DA59D-8A05-44CB-9B5D-97936F668C6E}"/>
              </a:ext>
            </a:extLst>
          </p:cNvPr>
          <p:cNvSpPr txBox="1"/>
          <p:nvPr/>
        </p:nvSpPr>
        <p:spPr>
          <a:xfrm>
            <a:off x="2941942" y="1972840"/>
            <a:ext cx="711838" cy="189040"/>
          </a:xfrm>
          <a:prstGeom prst="rect">
            <a:avLst/>
          </a:prstGeom>
          <a:noFill/>
        </p:spPr>
        <p:txBody>
          <a:bodyPr wrap="square" rtlCol="0">
            <a:spAutoFit/>
          </a:bodyPr>
          <a:lstStyle/>
          <a:p>
            <a:r>
              <a:rPr lang="en-US" sz="1000" dirty="0"/>
              <a:t>Stats Prof</a:t>
            </a:r>
          </a:p>
        </p:txBody>
      </p:sp>
      <p:sp>
        <p:nvSpPr>
          <p:cNvPr id="17" name="TextBox 16">
            <a:extLst>
              <a:ext uri="{FF2B5EF4-FFF2-40B4-BE49-F238E27FC236}">
                <a16:creationId xmlns:a16="http://schemas.microsoft.com/office/drawing/2014/main" id="{3248D704-3B46-4F53-AA4E-9A6B8F11C32F}"/>
              </a:ext>
            </a:extLst>
          </p:cNvPr>
          <p:cNvSpPr txBox="1"/>
          <p:nvPr/>
        </p:nvSpPr>
        <p:spPr>
          <a:xfrm>
            <a:off x="3892233" y="1606245"/>
            <a:ext cx="711838" cy="861774"/>
          </a:xfrm>
          <a:prstGeom prst="rect">
            <a:avLst/>
          </a:prstGeom>
          <a:noFill/>
        </p:spPr>
        <p:txBody>
          <a:bodyPr wrap="square" rtlCol="0">
            <a:spAutoFit/>
          </a:bodyPr>
          <a:lstStyle/>
          <a:p>
            <a:pPr algn="ctr"/>
            <a:r>
              <a:rPr lang="en-US" sz="1000" dirty="0">
                <a:solidFill>
                  <a:srgbClr val="0070C0"/>
                </a:solidFill>
                <a:highlight>
                  <a:srgbClr val="00FF00"/>
                </a:highlight>
              </a:rPr>
              <a:t>Python/R/ Spark/ Big Data/ No SQL core team</a:t>
            </a:r>
          </a:p>
        </p:txBody>
      </p:sp>
      <p:sp>
        <p:nvSpPr>
          <p:cNvPr id="18" name="TextBox 17">
            <a:extLst>
              <a:ext uri="{FF2B5EF4-FFF2-40B4-BE49-F238E27FC236}">
                <a16:creationId xmlns:a16="http://schemas.microsoft.com/office/drawing/2014/main" id="{967C6A83-CCD9-4DA5-A440-8982797CDF4F}"/>
              </a:ext>
            </a:extLst>
          </p:cNvPr>
          <p:cNvSpPr txBox="1"/>
          <p:nvPr/>
        </p:nvSpPr>
        <p:spPr>
          <a:xfrm>
            <a:off x="4823049" y="1313762"/>
            <a:ext cx="711838" cy="189040"/>
          </a:xfrm>
          <a:prstGeom prst="rect">
            <a:avLst/>
          </a:prstGeom>
          <a:noFill/>
        </p:spPr>
        <p:txBody>
          <a:bodyPr wrap="square" rtlCol="0">
            <a:spAutoFit/>
          </a:bodyPr>
          <a:lstStyle/>
          <a:p>
            <a:r>
              <a:rPr lang="en-US" sz="1000" dirty="0"/>
              <a:t>Hacker</a:t>
            </a:r>
          </a:p>
        </p:txBody>
      </p:sp>
      <p:sp>
        <p:nvSpPr>
          <p:cNvPr id="19" name="TextBox 18">
            <a:extLst>
              <a:ext uri="{FF2B5EF4-FFF2-40B4-BE49-F238E27FC236}">
                <a16:creationId xmlns:a16="http://schemas.microsoft.com/office/drawing/2014/main" id="{4DBAE7A3-0131-48FA-BDF1-6D2E2D0C18C1}"/>
              </a:ext>
            </a:extLst>
          </p:cNvPr>
          <p:cNvSpPr txBox="1"/>
          <p:nvPr/>
        </p:nvSpPr>
        <p:spPr>
          <a:xfrm>
            <a:off x="5012960" y="2199086"/>
            <a:ext cx="711838" cy="189040"/>
          </a:xfrm>
          <a:prstGeom prst="rect">
            <a:avLst/>
          </a:prstGeom>
          <a:noFill/>
        </p:spPr>
        <p:txBody>
          <a:bodyPr wrap="square" rtlCol="0">
            <a:spAutoFit/>
          </a:bodyPr>
          <a:lstStyle/>
          <a:p>
            <a:r>
              <a:rPr lang="en-US" sz="1000" dirty="0"/>
              <a:t>IT guy</a:t>
            </a:r>
          </a:p>
        </p:txBody>
      </p:sp>
      <p:sp>
        <p:nvSpPr>
          <p:cNvPr id="20" name="TextBox 19">
            <a:extLst>
              <a:ext uri="{FF2B5EF4-FFF2-40B4-BE49-F238E27FC236}">
                <a16:creationId xmlns:a16="http://schemas.microsoft.com/office/drawing/2014/main" id="{52B2052B-D965-428A-9F95-8C570888027E}"/>
              </a:ext>
            </a:extLst>
          </p:cNvPr>
          <p:cNvSpPr txBox="1"/>
          <p:nvPr/>
        </p:nvSpPr>
        <p:spPr>
          <a:xfrm>
            <a:off x="4031950" y="3288719"/>
            <a:ext cx="711838" cy="553998"/>
          </a:xfrm>
          <a:prstGeom prst="rect">
            <a:avLst/>
          </a:prstGeom>
          <a:noFill/>
        </p:spPr>
        <p:txBody>
          <a:bodyPr wrap="square" rtlCol="0">
            <a:spAutoFit/>
          </a:bodyPr>
          <a:lstStyle/>
          <a:p>
            <a:pPr algn="ctr"/>
            <a:r>
              <a:rPr lang="en-US" sz="1000" dirty="0">
                <a:highlight>
                  <a:srgbClr val="00FF00"/>
                </a:highlight>
              </a:rPr>
              <a:t>Expected Data Scientist</a:t>
            </a:r>
          </a:p>
        </p:txBody>
      </p:sp>
      <p:sp>
        <p:nvSpPr>
          <p:cNvPr id="21" name="TextBox 20">
            <a:extLst>
              <a:ext uri="{FF2B5EF4-FFF2-40B4-BE49-F238E27FC236}">
                <a16:creationId xmlns:a16="http://schemas.microsoft.com/office/drawing/2014/main" id="{6F6647FE-36C6-42CF-8A42-DBFB0A3A269F}"/>
              </a:ext>
            </a:extLst>
          </p:cNvPr>
          <p:cNvSpPr txBox="1"/>
          <p:nvPr/>
        </p:nvSpPr>
        <p:spPr>
          <a:xfrm>
            <a:off x="3809823" y="4025415"/>
            <a:ext cx="711838" cy="189040"/>
          </a:xfrm>
          <a:prstGeom prst="rect">
            <a:avLst/>
          </a:prstGeom>
          <a:noFill/>
        </p:spPr>
        <p:txBody>
          <a:bodyPr wrap="square" rtlCol="0">
            <a:spAutoFit/>
          </a:bodyPr>
          <a:lstStyle/>
          <a:p>
            <a:r>
              <a:rPr lang="en-US" sz="1000" dirty="0"/>
              <a:t>IT Head</a:t>
            </a:r>
          </a:p>
        </p:txBody>
      </p:sp>
      <p:sp>
        <p:nvSpPr>
          <p:cNvPr id="22" name="TextBox 21">
            <a:extLst>
              <a:ext uri="{FF2B5EF4-FFF2-40B4-BE49-F238E27FC236}">
                <a16:creationId xmlns:a16="http://schemas.microsoft.com/office/drawing/2014/main" id="{93E45EE5-786F-465C-8473-6D30DCA1DD3D}"/>
              </a:ext>
            </a:extLst>
          </p:cNvPr>
          <p:cNvSpPr txBox="1"/>
          <p:nvPr/>
        </p:nvSpPr>
        <p:spPr>
          <a:xfrm>
            <a:off x="3068639" y="3489679"/>
            <a:ext cx="711838" cy="369332"/>
          </a:xfrm>
          <a:prstGeom prst="rect">
            <a:avLst/>
          </a:prstGeom>
          <a:noFill/>
        </p:spPr>
        <p:txBody>
          <a:bodyPr wrap="square" rtlCol="0">
            <a:spAutoFit/>
          </a:bodyPr>
          <a:lstStyle/>
          <a:p>
            <a:r>
              <a:rPr lang="en-US" sz="900" dirty="0"/>
              <a:t>Computer Sc Prof</a:t>
            </a:r>
          </a:p>
        </p:txBody>
      </p:sp>
      <p:sp>
        <p:nvSpPr>
          <p:cNvPr id="23" name="TextBox 22">
            <a:extLst>
              <a:ext uri="{FF2B5EF4-FFF2-40B4-BE49-F238E27FC236}">
                <a16:creationId xmlns:a16="http://schemas.microsoft.com/office/drawing/2014/main" id="{D968B079-4EF6-4293-B58C-96F8E5A26CCE}"/>
              </a:ext>
            </a:extLst>
          </p:cNvPr>
          <p:cNvSpPr txBox="1"/>
          <p:nvPr/>
        </p:nvSpPr>
        <p:spPr>
          <a:xfrm>
            <a:off x="3184827" y="1325843"/>
            <a:ext cx="711838" cy="189040"/>
          </a:xfrm>
          <a:prstGeom prst="rect">
            <a:avLst/>
          </a:prstGeom>
          <a:noFill/>
        </p:spPr>
        <p:txBody>
          <a:bodyPr wrap="square" rtlCol="0">
            <a:spAutoFit/>
          </a:bodyPr>
          <a:lstStyle/>
          <a:p>
            <a:r>
              <a:rPr lang="en-US" sz="1000" dirty="0"/>
              <a:t>Data Czar</a:t>
            </a:r>
          </a:p>
        </p:txBody>
      </p:sp>
      <p:sp>
        <p:nvSpPr>
          <p:cNvPr id="24" name="TextBox 23">
            <a:extLst>
              <a:ext uri="{FF2B5EF4-FFF2-40B4-BE49-F238E27FC236}">
                <a16:creationId xmlns:a16="http://schemas.microsoft.com/office/drawing/2014/main" id="{4D871A24-33DA-4D95-9D0D-E408206AFE56}"/>
              </a:ext>
            </a:extLst>
          </p:cNvPr>
          <p:cNvSpPr txBox="1"/>
          <p:nvPr/>
        </p:nvSpPr>
        <p:spPr>
          <a:xfrm>
            <a:off x="1919638" y="2367172"/>
            <a:ext cx="711838" cy="189040"/>
          </a:xfrm>
          <a:prstGeom prst="rect">
            <a:avLst/>
          </a:prstGeom>
          <a:noFill/>
        </p:spPr>
        <p:txBody>
          <a:bodyPr wrap="square" rtlCol="0">
            <a:spAutoFit/>
          </a:bodyPr>
          <a:lstStyle/>
          <a:p>
            <a:r>
              <a:rPr lang="en-US" sz="1000" dirty="0"/>
              <a:t>Hot Air !!</a:t>
            </a:r>
          </a:p>
        </p:txBody>
      </p:sp>
      <p:sp>
        <p:nvSpPr>
          <p:cNvPr id="25" name="TextBox 24">
            <a:extLst>
              <a:ext uri="{FF2B5EF4-FFF2-40B4-BE49-F238E27FC236}">
                <a16:creationId xmlns:a16="http://schemas.microsoft.com/office/drawing/2014/main" id="{F0857E44-F65C-4A2D-888E-0303039B884B}"/>
              </a:ext>
            </a:extLst>
          </p:cNvPr>
          <p:cNvSpPr txBox="1"/>
          <p:nvPr/>
        </p:nvSpPr>
        <p:spPr>
          <a:xfrm>
            <a:off x="3424558" y="2741862"/>
            <a:ext cx="791740" cy="189040"/>
          </a:xfrm>
          <a:prstGeom prst="rect">
            <a:avLst/>
          </a:prstGeom>
          <a:noFill/>
        </p:spPr>
        <p:txBody>
          <a:bodyPr wrap="square" rtlCol="0">
            <a:spAutoFit/>
          </a:bodyPr>
          <a:lstStyle/>
          <a:p>
            <a:r>
              <a:rPr lang="en-US" sz="1000" dirty="0"/>
              <a:t>Consultant</a:t>
            </a:r>
          </a:p>
        </p:txBody>
      </p:sp>
      <p:sp>
        <p:nvSpPr>
          <p:cNvPr id="26" name="TextBox 25">
            <a:extLst>
              <a:ext uri="{FF2B5EF4-FFF2-40B4-BE49-F238E27FC236}">
                <a16:creationId xmlns:a16="http://schemas.microsoft.com/office/drawing/2014/main" id="{22CD0170-03B2-40D4-B856-11D3813D5D9F}"/>
              </a:ext>
            </a:extLst>
          </p:cNvPr>
          <p:cNvSpPr txBox="1"/>
          <p:nvPr/>
        </p:nvSpPr>
        <p:spPr>
          <a:xfrm rot="18725075">
            <a:off x="856898" y="1368469"/>
            <a:ext cx="1218326" cy="246221"/>
          </a:xfrm>
          <a:prstGeom prst="rect">
            <a:avLst/>
          </a:prstGeom>
          <a:noFill/>
        </p:spPr>
        <p:txBody>
          <a:bodyPr wrap="square" rtlCol="0">
            <a:spAutoFit/>
          </a:bodyPr>
          <a:lstStyle/>
          <a:p>
            <a:r>
              <a:rPr lang="en-US" sz="1000" b="1" dirty="0">
                <a:solidFill>
                  <a:srgbClr val="7030A0"/>
                </a:solidFill>
              </a:rPr>
              <a:t>Communications</a:t>
            </a:r>
          </a:p>
        </p:txBody>
      </p:sp>
      <p:sp>
        <p:nvSpPr>
          <p:cNvPr id="28" name="TextBox 27">
            <a:extLst>
              <a:ext uri="{FF2B5EF4-FFF2-40B4-BE49-F238E27FC236}">
                <a16:creationId xmlns:a16="http://schemas.microsoft.com/office/drawing/2014/main" id="{0582526D-5DAA-4F50-A558-A13E91BADC5D}"/>
              </a:ext>
            </a:extLst>
          </p:cNvPr>
          <p:cNvSpPr txBox="1"/>
          <p:nvPr/>
        </p:nvSpPr>
        <p:spPr>
          <a:xfrm>
            <a:off x="4507258" y="885320"/>
            <a:ext cx="1027629" cy="246221"/>
          </a:xfrm>
          <a:prstGeom prst="rect">
            <a:avLst/>
          </a:prstGeom>
          <a:noFill/>
        </p:spPr>
        <p:txBody>
          <a:bodyPr wrap="square" rtlCol="0">
            <a:spAutoFit/>
          </a:bodyPr>
          <a:lstStyle/>
          <a:p>
            <a:r>
              <a:rPr lang="en-US" sz="1000" b="1" dirty="0">
                <a:solidFill>
                  <a:srgbClr val="7030A0"/>
                </a:solidFill>
              </a:rPr>
              <a:t>Programming</a:t>
            </a:r>
          </a:p>
        </p:txBody>
      </p:sp>
      <p:sp>
        <p:nvSpPr>
          <p:cNvPr id="29" name="TextBox 28">
            <a:extLst>
              <a:ext uri="{FF2B5EF4-FFF2-40B4-BE49-F238E27FC236}">
                <a16:creationId xmlns:a16="http://schemas.microsoft.com/office/drawing/2014/main" id="{05901873-D60E-4F21-B971-4E97B6E107F6}"/>
              </a:ext>
            </a:extLst>
          </p:cNvPr>
          <p:cNvSpPr txBox="1"/>
          <p:nvPr/>
        </p:nvSpPr>
        <p:spPr>
          <a:xfrm rot="2119243">
            <a:off x="6915192" y="1548730"/>
            <a:ext cx="910523" cy="246221"/>
          </a:xfrm>
          <a:prstGeom prst="rect">
            <a:avLst/>
          </a:prstGeom>
          <a:noFill/>
        </p:spPr>
        <p:txBody>
          <a:bodyPr wrap="square" rtlCol="0">
            <a:spAutoFit/>
          </a:bodyPr>
          <a:lstStyle/>
          <a:p>
            <a:r>
              <a:rPr lang="en-US" sz="1000" b="1" dirty="0">
                <a:solidFill>
                  <a:srgbClr val="7030A0"/>
                </a:solidFill>
              </a:rPr>
              <a:t>BUSINESS</a:t>
            </a:r>
          </a:p>
        </p:txBody>
      </p:sp>
      <p:sp>
        <p:nvSpPr>
          <p:cNvPr id="30" name="TextBox 29">
            <a:extLst>
              <a:ext uri="{FF2B5EF4-FFF2-40B4-BE49-F238E27FC236}">
                <a16:creationId xmlns:a16="http://schemas.microsoft.com/office/drawing/2014/main" id="{8464C82A-073C-417A-9BE5-4E21AD3B17D0}"/>
              </a:ext>
            </a:extLst>
          </p:cNvPr>
          <p:cNvSpPr txBox="1"/>
          <p:nvPr/>
        </p:nvSpPr>
        <p:spPr>
          <a:xfrm>
            <a:off x="2368817" y="949539"/>
            <a:ext cx="858405" cy="400110"/>
          </a:xfrm>
          <a:prstGeom prst="rect">
            <a:avLst/>
          </a:prstGeom>
          <a:noFill/>
        </p:spPr>
        <p:txBody>
          <a:bodyPr wrap="square" rtlCol="0">
            <a:spAutoFit/>
          </a:bodyPr>
          <a:lstStyle/>
          <a:p>
            <a:r>
              <a:rPr lang="en-US" sz="1000" b="1" dirty="0">
                <a:solidFill>
                  <a:srgbClr val="7030A0"/>
                </a:solidFill>
              </a:rPr>
              <a:t>Stats/ Algorithms</a:t>
            </a:r>
          </a:p>
        </p:txBody>
      </p:sp>
      <p:sp>
        <p:nvSpPr>
          <p:cNvPr id="32" name="TextBox 31">
            <a:extLst>
              <a:ext uri="{FF2B5EF4-FFF2-40B4-BE49-F238E27FC236}">
                <a16:creationId xmlns:a16="http://schemas.microsoft.com/office/drawing/2014/main" id="{4DB13489-371E-429B-A9FF-01E27DB6CC60}"/>
              </a:ext>
            </a:extLst>
          </p:cNvPr>
          <p:cNvSpPr txBox="1"/>
          <p:nvPr/>
        </p:nvSpPr>
        <p:spPr>
          <a:xfrm>
            <a:off x="6387656" y="2272652"/>
            <a:ext cx="907683" cy="307191"/>
          </a:xfrm>
          <a:prstGeom prst="rect">
            <a:avLst/>
          </a:prstGeom>
          <a:noFill/>
        </p:spPr>
        <p:txBody>
          <a:bodyPr wrap="square" rtlCol="0">
            <a:spAutoFit/>
          </a:bodyPr>
          <a:lstStyle/>
          <a:p>
            <a:r>
              <a:rPr lang="en-US" sz="1000" dirty="0"/>
              <a:t>Accountant/ CA</a:t>
            </a:r>
          </a:p>
        </p:txBody>
      </p:sp>
      <p:sp>
        <p:nvSpPr>
          <p:cNvPr id="33" name="TextBox 32">
            <a:extLst>
              <a:ext uri="{FF2B5EF4-FFF2-40B4-BE49-F238E27FC236}">
                <a16:creationId xmlns:a16="http://schemas.microsoft.com/office/drawing/2014/main" id="{B7DCC518-D3BE-4DEA-85AE-339F5442B688}"/>
              </a:ext>
            </a:extLst>
          </p:cNvPr>
          <p:cNvSpPr txBox="1"/>
          <p:nvPr/>
        </p:nvSpPr>
        <p:spPr>
          <a:xfrm>
            <a:off x="4856575" y="3634964"/>
            <a:ext cx="755530" cy="307191"/>
          </a:xfrm>
          <a:prstGeom prst="rect">
            <a:avLst/>
          </a:prstGeom>
          <a:noFill/>
        </p:spPr>
        <p:txBody>
          <a:bodyPr wrap="square" rtlCol="0">
            <a:spAutoFit/>
          </a:bodyPr>
          <a:lstStyle/>
          <a:p>
            <a:r>
              <a:rPr lang="en-US" sz="1000" dirty="0"/>
              <a:t>Number cruncher</a:t>
            </a:r>
          </a:p>
        </p:txBody>
      </p:sp>
      <p:sp>
        <p:nvSpPr>
          <p:cNvPr id="34" name="TextBox 33">
            <a:extLst>
              <a:ext uri="{FF2B5EF4-FFF2-40B4-BE49-F238E27FC236}">
                <a16:creationId xmlns:a16="http://schemas.microsoft.com/office/drawing/2014/main" id="{24928F37-F8D4-46A7-8175-7C4E292A3AD1}"/>
              </a:ext>
            </a:extLst>
          </p:cNvPr>
          <p:cNvSpPr txBox="1"/>
          <p:nvPr/>
        </p:nvSpPr>
        <p:spPr>
          <a:xfrm>
            <a:off x="4319132" y="3985622"/>
            <a:ext cx="755530" cy="189040"/>
          </a:xfrm>
          <a:prstGeom prst="rect">
            <a:avLst/>
          </a:prstGeom>
          <a:noFill/>
        </p:spPr>
        <p:txBody>
          <a:bodyPr wrap="square" rtlCol="0">
            <a:spAutoFit/>
          </a:bodyPr>
          <a:lstStyle/>
          <a:p>
            <a:r>
              <a:rPr lang="en-US" sz="1000" dirty="0"/>
              <a:t>Analyst</a:t>
            </a:r>
          </a:p>
        </p:txBody>
      </p:sp>
      <p:sp>
        <p:nvSpPr>
          <p:cNvPr id="35" name="TextBox 34">
            <a:extLst>
              <a:ext uri="{FF2B5EF4-FFF2-40B4-BE49-F238E27FC236}">
                <a16:creationId xmlns:a16="http://schemas.microsoft.com/office/drawing/2014/main" id="{085C646C-2E15-4BAC-805D-D7FDAF042AA3}"/>
              </a:ext>
            </a:extLst>
          </p:cNvPr>
          <p:cNvSpPr txBox="1"/>
          <p:nvPr/>
        </p:nvSpPr>
        <p:spPr>
          <a:xfrm>
            <a:off x="4001669" y="4265843"/>
            <a:ext cx="755530" cy="307191"/>
          </a:xfrm>
          <a:prstGeom prst="rect">
            <a:avLst/>
          </a:prstGeom>
          <a:noFill/>
        </p:spPr>
        <p:txBody>
          <a:bodyPr wrap="square" rtlCol="0">
            <a:spAutoFit/>
          </a:bodyPr>
          <a:lstStyle/>
          <a:p>
            <a:r>
              <a:rPr lang="en-US" sz="1000" dirty="0"/>
              <a:t>Marketing/ Sales</a:t>
            </a:r>
          </a:p>
        </p:txBody>
      </p:sp>
      <p:sp>
        <p:nvSpPr>
          <p:cNvPr id="39" name="TextBox 38">
            <a:extLst>
              <a:ext uri="{FF2B5EF4-FFF2-40B4-BE49-F238E27FC236}">
                <a16:creationId xmlns:a16="http://schemas.microsoft.com/office/drawing/2014/main" id="{4B9387F6-6BCE-439D-B358-F34979110EA5}"/>
              </a:ext>
            </a:extLst>
          </p:cNvPr>
          <p:cNvSpPr txBox="1"/>
          <p:nvPr/>
        </p:nvSpPr>
        <p:spPr>
          <a:xfrm>
            <a:off x="4532401" y="2636517"/>
            <a:ext cx="711838" cy="400110"/>
          </a:xfrm>
          <a:prstGeom prst="rect">
            <a:avLst/>
          </a:prstGeom>
          <a:noFill/>
        </p:spPr>
        <p:txBody>
          <a:bodyPr wrap="square" rtlCol="0">
            <a:spAutoFit/>
          </a:bodyPr>
          <a:lstStyle/>
          <a:p>
            <a:pPr algn="ctr"/>
            <a:r>
              <a:rPr lang="en-US" sz="1000" dirty="0">
                <a:highlight>
                  <a:srgbClr val="00FF00"/>
                </a:highlight>
              </a:rPr>
              <a:t> Data Scientist</a:t>
            </a:r>
          </a:p>
        </p:txBody>
      </p:sp>
      <p:sp>
        <p:nvSpPr>
          <p:cNvPr id="6" name="Date Placeholder 5">
            <a:extLst>
              <a:ext uri="{FF2B5EF4-FFF2-40B4-BE49-F238E27FC236}">
                <a16:creationId xmlns:a16="http://schemas.microsoft.com/office/drawing/2014/main" id="{C4BB5128-7B69-426C-B736-CFECE38C237B}"/>
              </a:ext>
            </a:extLst>
          </p:cNvPr>
          <p:cNvSpPr>
            <a:spLocks noGrp="1"/>
          </p:cNvSpPr>
          <p:nvPr>
            <p:ph type="dt" sz="half" idx="2"/>
          </p:nvPr>
        </p:nvSpPr>
        <p:spPr>
          <a:xfrm>
            <a:off x="-1" y="4853965"/>
            <a:ext cx="3875315" cy="242976"/>
          </a:xfrm>
        </p:spPr>
        <p:txBody>
          <a:bodyPr/>
          <a:lstStyle/>
          <a:p>
            <a:fld id="{54EE05DB-AD8E-49CF-A1DA-16AFCC6277AC}" type="datetime1">
              <a:rPr lang="en-US" smtClean="0"/>
              <a:t>1/14/19</a:t>
            </a:fld>
            <a:endParaRPr lang="en-US"/>
          </a:p>
        </p:txBody>
      </p:sp>
      <p:sp>
        <p:nvSpPr>
          <p:cNvPr id="7" name="Slide Number Placeholder 6">
            <a:extLst>
              <a:ext uri="{FF2B5EF4-FFF2-40B4-BE49-F238E27FC236}">
                <a16:creationId xmlns:a16="http://schemas.microsoft.com/office/drawing/2014/main" id="{4FD313B9-BF09-4EAA-842C-CEBD23C49F5E}"/>
              </a:ext>
            </a:extLst>
          </p:cNvPr>
          <p:cNvSpPr>
            <a:spLocks noGrp="1"/>
          </p:cNvSpPr>
          <p:nvPr>
            <p:ph type="sldNum" sz="quarter" idx="4"/>
          </p:nvPr>
        </p:nvSpPr>
        <p:spPr/>
        <p:txBody>
          <a:bodyPr/>
          <a:lstStyle/>
          <a:p>
            <a:r>
              <a:rPr lang="en-US"/>
              <a:t>Slide no. </a:t>
            </a:r>
            <a:fld id="{7240F3D1-AE27-48C7-9FC9-EF8542F23A88}" type="slidenum">
              <a:rPr lang="en-US" smtClean="0"/>
              <a:pPr/>
              <a:t>31</a:t>
            </a:fld>
            <a:endParaRPr lang="en-US" dirty="0"/>
          </a:p>
        </p:txBody>
      </p:sp>
    </p:spTree>
    <p:extLst>
      <p:ext uri="{BB962C8B-B14F-4D97-AF65-F5344CB8AC3E}">
        <p14:creationId xmlns:p14="http://schemas.microsoft.com/office/powerpoint/2010/main" val="1662661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83DB-E137-45C1-93F0-9D77FE6C9144}"/>
              </a:ext>
            </a:extLst>
          </p:cNvPr>
          <p:cNvSpPr>
            <a:spLocks noGrp="1"/>
          </p:cNvSpPr>
          <p:nvPr>
            <p:ph type="title"/>
          </p:nvPr>
        </p:nvSpPr>
        <p:spPr/>
        <p:txBody>
          <a:bodyPr/>
          <a:lstStyle/>
          <a:p>
            <a:r>
              <a:rPr lang="en-US" dirty="0"/>
              <a:t>Data Science role </a:t>
            </a:r>
          </a:p>
        </p:txBody>
      </p:sp>
      <p:sp>
        <p:nvSpPr>
          <p:cNvPr id="3" name="Slide Number Placeholder 2">
            <a:extLst>
              <a:ext uri="{FF2B5EF4-FFF2-40B4-BE49-F238E27FC236}">
                <a16:creationId xmlns:a16="http://schemas.microsoft.com/office/drawing/2014/main" id="{643B4454-2023-4F73-923A-4A123BE03E66}"/>
              </a:ext>
            </a:extLst>
          </p:cNvPr>
          <p:cNvSpPr>
            <a:spLocks noGrp="1"/>
          </p:cNvSpPr>
          <p:nvPr>
            <p:ph type="sldNum" sz="quarter" idx="4"/>
          </p:nvPr>
        </p:nvSpPr>
        <p:spPr/>
        <p:txBody>
          <a:bodyPr/>
          <a:lstStyle/>
          <a:p>
            <a:r>
              <a:rPr lang="en-US"/>
              <a:t>Slide no. </a:t>
            </a:r>
            <a:fld id="{7240F3D1-AE27-48C7-9FC9-EF8542F23A88}" type="slidenum">
              <a:rPr lang="en-US" smtClean="0"/>
              <a:pPr/>
              <a:t>32</a:t>
            </a:fld>
            <a:endParaRPr lang="en-US" dirty="0"/>
          </a:p>
        </p:txBody>
      </p:sp>
      <p:sp>
        <p:nvSpPr>
          <p:cNvPr id="4" name="Date Placeholder 3">
            <a:extLst>
              <a:ext uri="{FF2B5EF4-FFF2-40B4-BE49-F238E27FC236}">
                <a16:creationId xmlns:a16="http://schemas.microsoft.com/office/drawing/2014/main" id="{CE1A409B-38D1-428D-8FC7-0DD3E0C68C05}"/>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pic>
        <p:nvPicPr>
          <p:cNvPr id="5" name="Picture 4">
            <a:extLst>
              <a:ext uri="{FF2B5EF4-FFF2-40B4-BE49-F238E27FC236}">
                <a16:creationId xmlns:a16="http://schemas.microsoft.com/office/drawing/2014/main" id="{C94470F3-1057-449F-89E6-5639C8571CEF}"/>
              </a:ext>
            </a:extLst>
          </p:cNvPr>
          <p:cNvPicPr>
            <a:picLocks noChangeAspect="1"/>
          </p:cNvPicPr>
          <p:nvPr/>
        </p:nvPicPr>
        <p:blipFill>
          <a:blip r:embed="rId2"/>
          <a:stretch>
            <a:fillRect/>
          </a:stretch>
        </p:blipFill>
        <p:spPr>
          <a:xfrm>
            <a:off x="1152071" y="966142"/>
            <a:ext cx="6734629" cy="3797643"/>
          </a:xfrm>
          <a:prstGeom prst="rect">
            <a:avLst/>
          </a:prstGeom>
        </p:spPr>
      </p:pic>
    </p:spTree>
    <p:extLst>
      <p:ext uri="{BB962C8B-B14F-4D97-AF65-F5344CB8AC3E}">
        <p14:creationId xmlns:p14="http://schemas.microsoft.com/office/powerpoint/2010/main" val="2240898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0F843C-43AC-408E-9765-07FC6FA29E65}"/>
              </a:ext>
            </a:extLst>
          </p:cNvPr>
          <p:cNvSpPr>
            <a:spLocks noGrp="1"/>
          </p:cNvSpPr>
          <p:nvPr>
            <p:ph type="title"/>
          </p:nvPr>
        </p:nvSpPr>
        <p:spPr/>
        <p:txBody>
          <a:bodyPr/>
          <a:lstStyle/>
          <a:p>
            <a:r>
              <a:rPr lang="en-US" dirty="0"/>
              <a:t>Data science - framework</a:t>
            </a:r>
          </a:p>
        </p:txBody>
      </p:sp>
      <p:sp>
        <p:nvSpPr>
          <p:cNvPr id="6" name="Text Placeholder 5">
            <a:extLst>
              <a:ext uri="{FF2B5EF4-FFF2-40B4-BE49-F238E27FC236}">
                <a16:creationId xmlns:a16="http://schemas.microsoft.com/office/drawing/2014/main" id="{817C5206-8157-454E-8644-995BF98FFFEF}"/>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DBB4211A-EFCF-43E7-9FB4-41E9CFF98B3B}"/>
              </a:ext>
            </a:extLst>
          </p:cNvPr>
          <p:cNvSpPr>
            <a:spLocks noGrp="1"/>
          </p:cNvSpPr>
          <p:nvPr>
            <p:ph type="dt" sz="half" idx="10"/>
          </p:nvPr>
        </p:nvSpPr>
        <p:spPr>
          <a:xfrm>
            <a:off x="-1" y="4853965"/>
            <a:ext cx="3618411" cy="242976"/>
          </a:xfrm>
        </p:spPr>
        <p:txBody>
          <a:bodyPr/>
          <a:lstStyle/>
          <a:p>
            <a:pPr algn="l"/>
            <a:fld id="{B7D6B663-8DAB-4EA1-B019-BBACB021B42A}" type="datetime1">
              <a:rPr lang="en-US" smtClean="0"/>
              <a:pPr algn="l"/>
              <a:t>1/14/19</a:t>
            </a:fld>
            <a:r>
              <a:rPr lang="en-US" dirty="0"/>
              <a:t> – </a:t>
            </a:r>
            <a:r>
              <a:rPr lang="en-US" dirty="0">
                <a:solidFill>
                  <a:srgbClr val="FF0000">
                    <a:alpha val="70000"/>
                  </a:srgbClr>
                </a:solidFill>
              </a:rPr>
              <a:t>content to be used for explanation/reference educational purposes,</a:t>
            </a:r>
          </a:p>
        </p:txBody>
      </p:sp>
      <p:sp>
        <p:nvSpPr>
          <p:cNvPr id="3" name="Slide Number Placeholder 2">
            <a:extLst>
              <a:ext uri="{FF2B5EF4-FFF2-40B4-BE49-F238E27FC236}">
                <a16:creationId xmlns:a16="http://schemas.microsoft.com/office/drawing/2014/main" id="{2472C629-C699-4E2E-BE99-4D2CFEC1DF53}"/>
              </a:ext>
            </a:extLst>
          </p:cNvPr>
          <p:cNvSpPr>
            <a:spLocks noGrp="1"/>
          </p:cNvSpPr>
          <p:nvPr>
            <p:ph type="sldNum" sz="quarter" idx="4294967295"/>
          </p:nvPr>
        </p:nvSpPr>
        <p:spPr>
          <a:xfrm>
            <a:off x="7086600" y="4864100"/>
            <a:ext cx="2057400" cy="274638"/>
          </a:xfrm>
        </p:spPr>
        <p:txBody>
          <a:bodyPr/>
          <a:lstStyle/>
          <a:p>
            <a:r>
              <a:rPr lang="en-US"/>
              <a:t>Slide no. </a:t>
            </a:r>
            <a:fld id="{7240F3D1-AE27-48C7-9FC9-EF8542F23A88}" type="slidenum">
              <a:rPr lang="en-US" smtClean="0"/>
              <a:pPr/>
              <a:t>33</a:t>
            </a:fld>
            <a:endParaRPr lang="en-US" dirty="0"/>
          </a:p>
        </p:txBody>
      </p:sp>
    </p:spTree>
    <p:extLst>
      <p:ext uri="{BB962C8B-B14F-4D97-AF65-F5344CB8AC3E}">
        <p14:creationId xmlns:p14="http://schemas.microsoft.com/office/powerpoint/2010/main" val="3333002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C8B3-8FEA-4D98-A43F-DC281E1611A5}"/>
              </a:ext>
            </a:extLst>
          </p:cNvPr>
          <p:cNvSpPr>
            <a:spLocks noGrp="1"/>
          </p:cNvSpPr>
          <p:nvPr>
            <p:ph type="title"/>
          </p:nvPr>
        </p:nvSpPr>
        <p:spPr/>
        <p:txBody>
          <a:bodyPr/>
          <a:lstStyle/>
          <a:p>
            <a:r>
              <a:rPr lang="en-US" dirty="0"/>
              <a:t>Classes of Analytic Techniques</a:t>
            </a:r>
          </a:p>
        </p:txBody>
      </p:sp>
      <p:sp>
        <p:nvSpPr>
          <p:cNvPr id="3" name="Date Placeholder 2">
            <a:extLst>
              <a:ext uri="{FF2B5EF4-FFF2-40B4-BE49-F238E27FC236}">
                <a16:creationId xmlns:a16="http://schemas.microsoft.com/office/drawing/2014/main" id="{62952163-74B0-452F-8889-9D625D2E23C5}"/>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BE882129-B070-4464-B4DC-66CAD9DEB8B5}"/>
              </a:ext>
            </a:extLst>
          </p:cNvPr>
          <p:cNvSpPr>
            <a:spLocks noGrp="1"/>
          </p:cNvSpPr>
          <p:nvPr>
            <p:ph type="sldNum" sz="quarter" idx="4"/>
          </p:nvPr>
        </p:nvSpPr>
        <p:spPr/>
        <p:txBody>
          <a:bodyPr/>
          <a:lstStyle/>
          <a:p>
            <a:r>
              <a:rPr lang="en-US"/>
              <a:t>Slide no. </a:t>
            </a:r>
            <a:fld id="{7240F3D1-AE27-48C7-9FC9-EF8542F23A88}" type="slidenum">
              <a:rPr lang="en-US" smtClean="0"/>
              <a:pPr/>
              <a:t>34</a:t>
            </a:fld>
            <a:endParaRPr lang="en-US" dirty="0"/>
          </a:p>
        </p:txBody>
      </p:sp>
      <p:pic>
        <p:nvPicPr>
          <p:cNvPr id="5" name="Picture 4">
            <a:extLst>
              <a:ext uri="{FF2B5EF4-FFF2-40B4-BE49-F238E27FC236}">
                <a16:creationId xmlns:a16="http://schemas.microsoft.com/office/drawing/2014/main" id="{02E37065-9D33-4F6B-8772-9E831AA41838}"/>
              </a:ext>
            </a:extLst>
          </p:cNvPr>
          <p:cNvPicPr>
            <a:picLocks noChangeAspect="1"/>
          </p:cNvPicPr>
          <p:nvPr/>
        </p:nvPicPr>
        <p:blipFill>
          <a:blip r:embed="rId2"/>
          <a:stretch>
            <a:fillRect/>
          </a:stretch>
        </p:blipFill>
        <p:spPr>
          <a:xfrm>
            <a:off x="-16459" y="1846586"/>
            <a:ext cx="9144000" cy="2062503"/>
          </a:xfrm>
          <a:prstGeom prst="rect">
            <a:avLst/>
          </a:prstGeom>
        </p:spPr>
      </p:pic>
      <p:sp>
        <p:nvSpPr>
          <p:cNvPr id="6" name="Rectangle 5">
            <a:extLst>
              <a:ext uri="{FF2B5EF4-FFF2-40B4-BE49-F238E27FC236}">
                <a16:creationId xmlns:a16="http://schemas.microsoft.com/office/drawing/2014/main" id="{834624BC-8480-4380-879E-E51455E45F2B}"/>
              </a:ext>
            </a:extLst>
          </p:cNvPr>
          <p:cNvSpPr/>
          <p:nvPr/>
        </p:nvSpPr>
        <p:spPr>
          <a:xfrm>
            <a:off x="84125" y="893379"/>
            <a:ext cx="8942832" cy="830997"/>
          </a:xfrm>
          <a:prstGeom prst="rect">
            <a:avLst/>
          </a:prstGeom>
        </p:spPr>
        <p:txBody>
          <a:bodyPr wrap="square">
            <a:spAutoFit/>
          </a:bodyPr>
          <a:lstStyle/>
          <a:p>
            <a:pPr marL="285750" indent="-285750">
              <a:buFont typeface="Arial" panose="020B0604020202020204" pitchFamily="34" charset="0"/>
              <a:buChar char="•"/>
            </a:pPr>
            <a:r>
              <a:rPr lang="en-US" sz="1600" dirty="0"/>
              <a:t>Membership in a class simply indicates a </a:t>
            </a:r>
            <a:r>
              <a:rPr lang="en-US" sz="1600" dirty="0">
                <a:highlight>
                  <a:srgbClr val="FFFF00"/>
                </a:highlight>
              </a:rPr>
              <a:t>similar analytic </a:t>
            </a:r>
            <a:r>
              <a:rPr lang="en-US" sz="1600" dirty="0"/>
              <a:t>function.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9 analytic classes are shown in the figure, </a:t>
            </a:r>
            <a:r>
              <a:rPr lang="en-US" sz="1600" dirty="0">
                <a:solidFill>
                  <a:srgbClr val="0070C0"/>
                </a:solidFill>
              </a:rPr>
              <a:t>Classes of Analytic </a:t>
            </a:r>
            <a:r>
              <a:rPr lang="en-US" sz="1600" dirty="0"/>
              <a:t>Techniques.</a:t>
            </a:r>
          </a:p>
        </p:txBody>
      </p:sp>
    </p:spTree>
    <p:extLst>
      <p:ext uri="{BB962C8B-B14F-4D97-AF65-F5344CB8AC3E}">
        <p14:creationId xmlns:p14="http://schemas.microsoft.com/office/powerpoint/2010/main" val="4033704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8550-B6C2-4AAF-9DE9-54B9FF5FE50E}"/>
              </a:ext>
            </a:extLst>
          </p:cNvPr>
          <p:cNvSpPr>
            <a:spLocks noGrp="1"/>
          </p:cNvSpPr>
          <p:nvPr>
            <p:ph type="title"/>
          </p:nvPr>
        </p:nvSpPr>
        <p:spPr/>
        <p:txBody>
          <a:bodyPr/>
          <a:lstStyle/>
          <a:p>
            <a:r>
              <a:rPr lang="en-US" dirty="0"/>
              <a:t>Transforming Analytics</a:t>
            </a:r>
          </a:p>
        </p:txBody>
      </p:sp>
      <p:sp>
        <p:nvSpPr>
          <p:cNvPr id="3" name="Date Placeholder 2">
            <a:extLst>
              <a:ext uri="{FF2B5EF4-FFF2-40B4-BE49-F238E27FC236}">
                <a16:creationId xmlns:a16="http://schemas.microsoft.com/office/drawing/2014/main" id="{0B99D3C2-6C53-482B-AD83-DA6E4FF6D5AA}"/>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38059AF3-FB76-4D9E-AA33-B2B93E662102}"/>
              </a:ext>
            </a:extLst>
          </p:cNvPr>
          <p:cNvSpPr>
            <a:spLocks noGrp="1"/>
          </p:cNvSpPr>
          <p:nvPr>
            <p:ph type="sldNum" sz="quarter" idx="4"/>
          </p:nvPr>
        </p:nvSpPr>
        <p:spPr/>
        <p:txBody>
          <a:bodyPr/>
          <a:lstStyle/>
          <a:p>
            <a:r>
              <a:rPr lang="en-US"/>
              <a:t>Slide no. </a:t>
            </a:r>
            <a:fld id="{7240F3D1-AE27-48C7-9FC9-EF8542F23A88}" type="slidenum">
              <a:rPr lang="en-US" smtClean="0"/>
              <a:pPr/>
              <a:t>35</a:t>
            </a:fld>
            <a:endParaRPr lang="en-US" dirty="0"/>
          </a:p>
        </p:txBody>
      </p:sp>
      <p:sp>
        <p:nvSpPr>
          <p:cNvPr id="5" name="Rectangle 4">
            <a:extLst>
              <a:ext uri="{FF2B5EF4-FFF2-40B4-BE49-F238E27FC236}">
                <a16:creationId xmlns:a16="http://schemas.microsoft.com/office/drawing/2014/main" id="{9642D0B3-5E0D-4F47-AE92-9D9C3FDD1960}"/>
              </a:ext>
            </a:extLst>
          </p:cNvPr>
          <p:cNvSpPr/>
          <p:nvPr/>
        </p:nvSpPr>
        <p:spPr>
          <a:xfrm>
            <a:off x="128016" y="942746"/>
            <a:ext cx="8891626" cy="3293209"/>
          </a:xfrm>
          <a:prstGeom prst="rect">
            <a:avLst/>
          </a:prstGeom>
        </p:spPr>
        <p:txBody>
          <a:bodyPr wrap="square">
            <a:spAutoFit/>
          </a:bodyPr>
          <a:lstStyle/>
          <a:p>
            <a:pPr marL="342900" indent="-342900">
              <a:buFont typeface="+mj-lt"/>
              <a:buAutoNum type="arabicPeriod"/>
            </a:pPr>
            <a:r>
              <a:rPr lang="en-US" sz="1600" dirty="0">
                <a:solidFill>
                  <a:srgbClr val="0070C0"/>
                </a:solidFill>
              </a:rPr>
              <a:t>Aggregation</a:t>
            </a:r>
            <a:r>
              <a:rPr lang="en-US" sz="1600" dirty="0"/>
              <a:t>:  </a:t>
            </a:r>
          </a:p>
          <a:p>
            <a:pPr marL="800100" lvl="1" indent="-342900">
              <a:buFont typeface="Arial" panose="020B0604020202020204" pitchFamily="34" charset="0"/>
              <a:buChar char="•"/>
            </a:pPr>
            <a:r>
              <a:rPr lang="en-US" sz="1600" dirty="0"/>
              <a:t>Techniques to summarize the data. </a:t>
            </a:r>
          </a:p>
          <a:p>
            <a:pPr marL="800100" lvl="1" indent="-342900">
              <a:buFont typeface="Arial" panose="020B0604020202020204" pitchFamily="34" charset="0"/>
              <a:buChar char="•"/>
            </a:pPr>
            <a:r>
              <a:rPr lang="en-US" sz="1600" dirty="0"/>
              <a:t>These include basic statistics (e.g., mean, standard deviation), distribution fitting, and graphical plotting.</a:t>
            </a:r>
          </a:p>
          <a:p>
            <a:pPr marL="342900" indent="-342900">
              <a:buFont typeface="+mj-lt"/>
              <a:buAutoNum type="arabicPeriod"/>
            </a:pPr>
            <a:endParaRPr lang="en-US" sz="1600" dirty="0"/>
          </a:p>
          <a:p>
            <a:pPr marL="342900" indent="-342900">
              <a:buFont typeface="+mj-lt"/>
              <a:buAutoNum type="arabicPeriod"/>
            </a:pPr>
            <a:r>
              <a:rPr lang="en-US" sz="1600" dirty="0">
                <a:solidFill>
                  <a:srgbClr val="0070C0"/>
                </a:solidFill>
              </a:rPr>
              <a:t>Enrichment</a:t>
            </a:r>
            <a:r>
              <a:rPr lang="en-US" sz="1600" dirty="0"/>
              <a:t>:  </a:t>
            </a:r>
          </a:p>
          <a:p>
            <a:pPr marL="800100" lvl="1" indent="-342900">
              <a:buFont typeface="Arial" panose="020B0604020202020204" pitchFamily="34" charset="0"/>
              <a:buChar char="•"/>
            </a:pPr>
            <a:r>
              <a:rPr lang="en-US" sz="1600" dirty="0"/>
              <a:t>Techniques for adding additional information to the data, such as source information or other labels. </a:t>
            </a:r>
          </a:p>
          <a:p>
            <a:pPr marL="342900" indent="-342900">
              <a:buFont typeface="+mj-lt"/>
              <a:buAutoNum type="arabicPeriod"/>
            </a:pPr>
            <a:endParaRPr lang="en-US" sz="1600" dirty="0"/>
          </a:p>
          <a:p>
            <a:pPr marL="342900" indent="-342900">
              <a:buFont typeface="+mj-lt"/>
              <a:buAutoNum type="arabicPeriod"/>
            </a:pPr>
            <a:r>
              <a:rPr lang="en-US" sz="1600" dirty="0">
                <a:solidFill>
                  <a:srgbClr val="0070C0"/>
                </a:solidFill>
              </a:rPr>
              <a:t>Processing</a:t>
            </a:r>
            <a:r>
              <a:rPr lang="en-US" sz="1600" dirty="0"/>
              <a:t>:  </a:t>
            </a:r>
          </a:p>
          <a:p>
            <a:pPr marL="800100" lvl="1" indent="-342900">
              <a:buFont typeface="Arial" panose="020B0604020202020204" pitchFamily="34" charset="0"/>
              <a:buChar char="•"/>
            </a:pPr>
            <a:r>
              <a:rPr lang="en-US" sz="1600" dirty="0"/>
              <a:t>Techniques that address data cleaning, preparation and separation. </a:t>
            </a:r>
          </a:p>
          <a:p>
            <a:pPr marL="800100" lvl="1" indent="-342900">
              <a:buFont typeface="Arial" panose="020B0604020202020204" pitchFamily="34" charset="0"/>
              <a:buChar char="•"/>
            </a:pPr>
            <a:r>
              <a:rPr lang="en-US" sz="1600" dirty="0"/>
              <a:t>This group also includes common algorithm pre-processing activities such as </a:t>
            </a:r>
            <a:r>
              <a:rPr lang="en-US" sz="1600" dirty="0">
                <a:solidFill>
                  <a:srgbClr val="0070C0"/>
                </a:solidFill>
              </a:rPr>
              <a:t>transformations</a:t>
            </a:r>
            <a:r>
              <a:rPr lang="en-US" sz="1600" dirty="0"/>
              <a:t> and </a:t>
            </a:r>
            <a:r>
              <a:rPr lang="en-US" sz="1600" dirty="0">
                <a:solidFill>
                  <a:srgbClr val="0070C0"/>
                </a:solidFill>
              </a:rPr>
              <a:t>feature extraction</a:t>
            </a:r>
            <a:r>
              <a:rPr lang="en-US" sz="1600" dirty="0"/>
              <a:t>.</a:t>
            </a:r>
          </a:p>
        </p:txBody>
      </p:sp>
    </p:spTree>
    <p:extLst>
      <p:ext uri="{BB962C8B-B14F-4D97-AF65-F5344CB8AC3E}">
        <p14:creationId xmlns:p14="http://schemas.microsoft.com/office/powerpoint/2010/main" val="563902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41784-5118-42DD-AC1F-55B8C90C76FB}"/>
              </a:ext>
            </a:extLst>
          </p:cNvPr>
          <p:cNvSpPr>
            <a:spLocks noGrp="1"/>
          </p:cNvSpPr>
          <p:nvPr>
            <p:ph type="title"/>
          </p:nvPr>
        </p:nvSpPr>
        <p:spPr/>
        <p:txBody>
          <a:bodyPr/>
          <a:lstStyle/>
          <a:p>
            <a:r>
              <a:rPr lang="en-US" dirty="0"/>
              <a:t>Learning Analytics</a:t>
            </a:r>
          </a:p>
        </p:txBody>
      </p:sp>
      <p:sp>
        <p:nvSpPr>
          <p:cNvPr id="3" name="Date Placeholder 2">
            <a:extLst>
              <a:ext uri="{FF2B5EF4-FFF2-40B4-BE49-F238E27FC236}">
                <a16:creationId xmlns:a16="http://schemas.microsoft.com/office/drawing/2014/main" id="{1C07042F-92F9-4101-A105-F17F60FC3B01}"/>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33DB0187-2BDE-4CB3-B01C-7B16DD7618F0}"/>
              </a:ext>
            </a:extLst>
          </p:cNvPr>
          <p:cNvSpPr>
            <a:spLocks noGrp="1"/>
          </p:cNvSpPr>
          <p:nvPr>
            <p:ph type="sldNum" sz="quarter" idx="4"/>
          </p:nvPr>
        </p:nvSpPr>
        <p:spPr/>
        <p:txBody>
          <a:bodyPr/>
          <a:lstStyle/>
          <a:p>
            <a:r>
              <a:rPr lang="en-US"/>
              <a:t>Slide no. </a:t>
            </a:r>
            <a:fld id="{7240F3D1-AE27-48C7-9FC9-EF8542F23A88}" type="slidenum">
              <a:rPr lang="en-US" smtClean="0"/>
              <a:pPr/>
              <a:t>36</a:t>
            </a:fld>
            <a:endParaRPr lang="en-US" dirty="0"/>
          </a:p>
        </p:txBody>
      </p:sp>
      <p:sp>
        <p:nvSpPr>
          <p:cNvPr id="5" name="Rectangle 4">
            <a:extLst>
              <a:ext uri="{FF2B5EF4-FFF2-40B4-BE49-F238E27FC236}">
                <a16:creationId xmlns:a16="http://schemas.microsoft.com/office/drawing/2014/main" id="{BBC50D02-9992-437D-AF1D-3C0648EFCFD2}"/>
              </a:ext>
            </a:extLst>
          </p:cNvPr>
          <p:cNvSpPr/>
          <p:nvPr/>
        </p:nvSpPr>
        <p:spPr>
          <a:xfrm>
            <a:off x="135330" y="891540"/>
            <a:ext cx="8920887" cy="3293209"/>
          </a:xfrm>
          <a:prstGeom prst="rect">
            <a:avLst/>
          </a:prstGeom>
        </p:spPr>
        <p:txBody>
          <a:bodyPr wrap="square">
            <a:spAutoFit/>
          </a:bodyPr>
          <a:lstStyle/>
          <a:p>
            <a:pPr marL="342900" indent="-342900">
              <a:buFont typeface="+mj-lt"/>
              <a:buAutoNum type="arabicPeriod"/>
            </a:pPr>
            <a:r>
              <a:rPr lang="en-US" sz="1600" dirty="0">
                <a:solidFill>
                  <a:srgbClr val="0070C0"/>
                </a:solidFill>
              </a:rPr>
              <a:t>Regression</a:t>
            </a:r>
            <a:r>
              <a:rPr lang="en-US" sz="1600" dirty="0"/>
              <a:t>:  </a:t>
            </a:r>
          </a:p>
          <a:p>
            <a:pPr marL="800100" lvl="1" indent="-342900">
              <a:buFont typeface="Arial" panose="020B0604020202020204" pitchFamily="34" charset="0"/>
              <a:buChar char="•"/>
            </a:pPr>
            <a:r>
              <a:rPr lang="en-US" sz="1600" dirty="0"/>
              <a:t>Techniques for estimating relationships among variables, including understanding which variables are important in predicting future values.</a:t>
            </a:r>
          </a:p>
          <a:p>
            <a:pPr marL="342900" indent="-342900">
              <a:buFont typeface="+mj-lt"/>
              <a:buAutoNum type="arabicPeriod"/>
            </a:pPr>
            <a:endParaRPr lang="en-US" sz="1600" dirty="0"/>
          </a:p>
          <a:p>
            <a:pPr marL="342900" indent="-342900">
              <a:buFont typeface="+mj-lt"/>
              <a:buAutoNum type="arabicPeriod"/>
            </a:pPr>
            <a:r>
              <a:rPr lang="en-US" sz="1600" dirty="0">
                <a:solidFill>
                  <a:srgbClr val="0070C0"/>
                </a:solidFill>
              </a:rPr>
              <a:t>Clustering</a:t>
            </a:r>
            <a:r>
              <a:rPr lang="en-US" sz="1600" dirty="0"/>
              <a:t>:  </a:t>
            </a:r>
          </a:p>
          <a:p>
            <a:pPr marL="800100" lvl="1" indent="-342900">
              <a:buFont typeface="Arial" panose="020B0604020202020204" pitchFamily="34" charset="0"/>
              <a:buChar char="•"/>
            </a:pPr>
            <a:r>
              <a:rPr lang="en-US" sz="1600" dirty="0"/>
              <a:t>Techniques to segment the data into naturally similar groups.</a:t>
            </a:r>
          </a:p>
          <a:p>
            <a:pPr marL="342900" indent="-342900">
              <a:buFont typeface="+mj-lt"/>
              <a:buAutoNum type="arabicPeriod"/>
            </a:pPr>
            <a:endParaRPr lang="en-US" sz="1600" dirty="0"/>
          </a:p>
          <a:p>
            <a:pPr marL="342900" indent="-342900">
              <a:buFont typeface="+mj-lt"/>
              <a:buAutoNum type="arabicPeriod"/>
            </a:pPr>
            <a:r>
              <a:rPr lang="en-US" sz="1600" dirty="0">
                <a:solidFill>
                  <a:srgbClr val="0070C0"/>
                </a:solidFill>
              </a:rPr>
              <a:t>Classification</a:t>
            </a:r>
            <a:r>
              <a:rPr lang="en-US" sz="1600" dirty="0"/>
              <a:t>:  </a:t>
            </a:r>
          </a:p>
          <a:p>
            <a:pPr marL="800100" lvl="1" indent="-342900">
              <a:buFont typeface="Arial" panose="020B0604020202020204" pitchFamily="34" charset="0"/>
              <a:buChar char="•"/>
            </a:pPr>
            <a:r>
              <a:rPr lang="en-US" sz="1600" dirty="0"/>
              <a:t>Techniques to identify data element group membership.</a:t>
            </a:r>
          </a:p>
          <a:p>
            <a:pPr marL="342900" indent="-342900">
              <a:buFont typeface="+mj-lt"/>
              <a:buAutoNum type="arabicPeriod"/>
            </a:pPr>
            <a:endParaRPr lang="en-US" sz="1600" dirty="0"/>
          </a:p>
          <a:p>
            <a:pPr marL="342900" indent="-342900">
              <a:buFont typeface="+mj-lt"/>
              <a:buAutoNum type="arabicPeriod"/>
            </a:pPr>
            <a:r>
              <a:rPr lang="en-US" sz="1600" dirty="0">
                <a:solidFill>
                  <a:srgbClr val="0070C0"/>
                </a:solidFill>
              </a:rPr>
              <a:t>Recommendation</a:t>
            </a:r>
            <a:r>
              <a:rPr lang="en-US" sz="1600" dirty="0"/>
              <a:t>: </a:t>
            </a:r>
          </a:p>
          <a:p>
            <a:pPr marL="800100" lvl="1" indent="-342900">
              <a:buFont typeface="Arial" panose="020B0604020202020204" pitchFamily="34" charset="0"/>
              <a:buChar char="•"/>
            </a:pPr>
            <a:r>
              <a:rPr lang="en-US" sz="1600" dirty="0"/>
              <a:t>Techniques to predict the rating or preference for a new entity, based on historic preference or behavior.</a:t>
            </a:r>
          </a:p>
        </p:txBody>
      </p:sp>
    </p:spTree>
    <p:extLst>
      <p:ext uri="{BB962C8B-B14F-4D97-AF65-F5344CB8AC3E}">
        <p14:creationId xmlns:p14="http://schemas.microsoft.com/office/powerpoint/2010/main" val="264892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E6583-DD01-4C00-A6BB-7E9942C71D42}"/>
              </a:ext>
            </a:extLst>
          </p:cNvPr>
          <p:cNvSpPr>
            <a:spLocks noGrp="1"/>
          </p:cNvSpPr>
          <p:nvPr>
            <p:ph type="title"/>
          </p:nvPr>
        </p:nvSpPr>
        <p:spPr/>
        <p:txBody>
          <a:bodyPr/>
          <a:lstStyle/>
          <a:p>
            <a:r>
              <a:rPr lang="en-US" dirty="0"/>
              <a:t>Predictive Analytics</a:t>
            </a:r>
          </a:p>
        </p:txBody>
      </p:sp>
      <p:sp>
        <p:nvSpPr>
          <p:cNvPr id="3" name="Date Placeholder 2">
            <a:extLst>
              <a:ext uri="{FF2B5EF4-FFF2-40B4-BE49-F238E27FC236}">
                <a16:creationId xmlns:a16="http://schemas.microsoft.com/office/drawing/2014/main" id="{11216D0B-9D97-4721-9D44-C5C80690543D}"/>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64AC309A-091D-4C74-93D8-B1CED51CDBD3}"/>
              </a:ext>
            </a:extLst>
          </p:cNvPr>
          <p:cNvSpPr>
            <a:spLocks noGrp="1"/>
          </p:cNvSpPr>
          <p:nvPr>
            <p:ph type="sldNum" sz="quarter" idx="4"/>
          </p:nvPr>
        </p:nvSpPr>
        <p:spPr/>
        <p:txBody>
          <a:bodyPr/>
          <a:lstStyle/>
          <a:p>
            <a:r>
              <a:rPr lang="en-US"/>
              <a:t>Slide no. </a:t>
            </a:r>
            <a:fld id="{7240F3D1-AE27-48C7-9FC9-EF8542F23A88}" type="slidenum">
              <a:rPr lang="en-US" smtClean="0"/>
              <a:pPr/>
              <a:t>37</a:t>
            </a:fld>
            <a:endParaRPr lang="en-US" dirty="0"/>
          </a:p>
        </p:txBody>
      </p:sp>
      <p:sp>
        <p:nvSpPr>
          <p:cNvPr id="5" name="Rectangle 4">
            <a:extLst>
              <a:ext uri="{FF2B5EF4-FFF2-40B4-BE49-F238E27FC236}">
                <a16:creationId xmlns:a16="http://schemas.microsoft.com/office/drawing/2014/main" id="{4331BD39-7776-468B-95B2-697CE0F97306}"/>
              </a:ext>
            </a:extLst>
          </p:cNvPr>
          <p:cNvSpPr/>
          <p:nvPr/>
        </p:nvSpPr>
        <p:spPr>
          <a:xfrm>
            <a:off x="120700" y="891540"/>
            <a:ext cx="8913571" cy="1815882"/>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0C0"/>
                </a:solidFill>
              </a:rPr>
              <a:t>Simulation</a:t>
            </a:r>
            <a:r>
              <a:rPr lang="en-US" sz="1600" dirty="0"/>
              <a:t>:  </a:t>
            </a:r>
          </a:p>
          <a:p>
            <a:pPr marL="742950" lvl="1" indent="-285750">
              <a:buFont typeface="Arial" panose="020B0604020202020204" pitchFamily="34" charset="0"/>
              <a:buChar char="•"/>
            </a:pPr>
            <a:r>
              <a:rPr lang="en-US" sz="1600" dirty="0"/>
              <a:t>Techniques to imitate the operation of a real world process or system. </a:t>
            </a:r>
          </a:p>
          <a:p>
            <a:pPr marL="742950" lvl="1" indent="-285750">
              <a:buFont typeface="Arial" panose="020B0604020202020204" pitchFamily="34" charset="0"/>
              <a:buChar char="•"/>
            </a:pPr>
            <a:r>
              <a:rPr lang="en-US" sz="1600" dirty="0"/>
              <a:t>These are useful for predicting behavior under new conditions.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0070C0"/>
                </a:solidFill>
              </a:rPr>
              <a:t>Optimization</a:t>
            </a:r>
            <a:r>
              <a:rPr lang="en-US" sz="1600" dirty="0"/>
              <a:t>: </a:t>
            </a:r>
          </a:p>
          <a:p>
            <a:pPr marL="742950" lvl="1" indent="-285750">
              <a:buFont typeface="Arial" panose="020B0604020202020204" pitchFamily="34" charset="0"/>
              <a:buChar char="•"/>
            </a:pPr>
            <a:r>
              <a:rPr lang="en-US" sz="1600" dirty="0">
                <a:solidFill>
                  <a:srgbClr val="0070C0"/>
                </a:solidFill>
              </a:rPr>
              <a:t>Operations Research </a:t>
            </a:r>
            <a:r>
              <a:rPr lang="en-US" sz="1600" dirty="0"/>
              <a:t>techniques focused on selecting the best element from a set of available alternatives to maximize a utility function.</a:t>
            </a:r>
          </a:p>
        </p:txBody>
      </p:sp>
    </p:spTree>
    <p:extLst>
      <p:ext uri="{BB962C8B-B14F-4D97-AF65-F5344CB8AC3E}">
        <p14:creationId xmlns:p14="http://schemas.microsoft.com/office/powerpoint/2010/main" val="2468280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1FD6D-07B0-48C3-9205-FC68A0BBCF11}"/>
              </a:ext>
            </a:extLst>
          </p:cNvPr>
          <p:cNvSpPr>
            <a:spLocks noGrp="1"/>
          </p:cNvSpPr>
          <p:nvPr>
            <p:ph type="title"/>
          </p:nvPr>
        </p:nvSpPr>
        <p:spPr/>
        <p:txBody>
          <a:bodyPr/>
          <a:lstStyle/>
          <a:p>
            <a:r>
              <a:rPr lang="en-US" dirty="0"/>
              <a:t>Learning Models</a:t>
            </a:r>
          </a:p>
        </p:txBody>
      </p:sp>
      <p:sp>
        <p:nvSpPr>
          <p:cNvPr id="3" name="Date Placeholder 2">
            <a:extLst>
              <a:ext uri="{FF2B5EF4-FFF2-40B4-BE49-F238E27FC236}">
                <a16:creationId xmlns:a16="http://schemas.microsoft.com/office/drawing/2014/main" id="{ABCF653A-D59A-440A-9629-777767FBB3E6}"/>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5D26458D-568F-42B6-9016-A9A4E340708A}"/>
              </a:ext>
            </a:extLst>
          </p:cNvPr>
          <p:cNvSpPr>
            <a:spLocks noGrp="1"/>
          </p:cNvSpPr>
          <p:nvPr>
            <p:ph type="sldNum" sz="quarter" idx="4"/>
          </p:nvPr>
        </p:nvSpPr>
        <p:spPr/>
        <p:txBody>
          <a:bodyPr/>
          <a:lstStyle/>
          <a:p>
            <a:r>
              <a:rPr lang="en-US"/>
              <a:t>Slide no. </a:t>
            </a:r>
            <a:fld id="{7240F3D1-AE27-48C7-9FC9-EF8542F23A88}" type="slidenum">
              <a:rPr lang="en-US" smtClean="0"/>
              <a:pPr/>
              <a:t>38</a:t>
            </a:fld>
            <a:endParaRPr lang="en-US" dirty="0"/>
          </a:p>
        </p:txBody>
      </p:sp>
      <p:sp>
        <p:nvSpPr>
          <p:cNvPr id="5" name="Rectangle 4">
            <a:extLst>
              <a:ext uri="{FF2B5EF4-FFF2-40B4-BE49-F238E27FC236}">
                <a16:creationId xmlns:a16="http://schemas.microsoft.com/office/drawing/2014/main" id="{7AF7D428-939B-4AE0-841E-292EE7467FDE}"/>
              </a:ext>
            </a:extLst>
          </p:cNvPr>
          <p:cNvSpPr/>
          <p:nvPr/>
        </p:nvSpPr>
        <p:spPr>
          <a:xfrm>
            <a:off x="84125" y="891540"/>
            <a:ext cx="8942832" cy="1815882"/>
          </a:xfrm>
          <a:prstGeom prst="rect">
            <a:avLst/>
          </a:prstGeom>
        </p:spPr>
        <p:txBody>
          <a:bodyPr wrap="square">
            <a:spAutoFit/>
          </a:bodyPr>
          <a:lstStyle/>
          <a:p>
            <a:pPr marL="285750" indent="-285750">
              <a:buFont typeface="Arial" panose="020B0604020202020204" pitchFamily="34" charset="0"/>
              <a:buChar char="•"/>
            </a:pPr>
            <a:r>
              <a:rPr lang="en-US" sz="1600" dirty="0"/>
              <a:t>Analytic classes that perform predictions, such as </a:t>
            </a:r>
            <a:r>
              <a:rPr lang="en-US" sz="1600" dirty="0">
                <a:solidFill>
                  <a:srgbClr val="0070C0"/>
                </a:solidFill>
              </a:rPr>
              <a:t>regression</a:t>
            </a:r>
            <a:r>
              <a:rPr lang="en-US" sz="1600" dirty="0"/>
              <a:t>, </a:t>
            </a:r>
            <a:r>
              <a:rPr lang="en-US" sz="1600" dirty="0">
                <a:solidFill>
                  <a:srgbClr val="0070C0"/>
                </a:solidFill>
              </a:rPr>
              <a:t>clustering</a:t>
            </a:r>
            <a:r>
              <a:rPr lang="en-US" sz="1600" dirty="0"/>
              <a:t>, </a:t>
            </a:r>
            <a:r>
              <a:rPr lang="en-US" sz="1600" dirty="0">
                <a:solidFill>
                  <a:srgbClr val="0070C0"/>
                </a:solidFill>
              </a:rPr>
              <a:t>classification</a:t>
            </a:r>
            <a:r>
              <a:rPr lang="en-US" sz="1600" dirty="0"/>
              <a:t> and </a:t>
            </a:r>
            <a:r>
              <a:rPr lang="en-US" sz="1600" dirty="0">
                <a:solidFill>
                  <a:srgbClr val="0070C0"/>
                </a:solidFill>
              </a:rPr>
              <a:t>recommendation</a:t>
            </a:r>
            <a:r>
              <a:rPr lang="en-US" sz="1600" dirty="0"/>
              <a:t> employ </a:t>
            </a:r>
            <a:r>
              <a:rPr lang="en-US" sz="1600" dirty="0">
                <a:highlight>
                  <a:srgbClr val="FFFF00"/>
                </a:highlight>
              </a:rPr>
              <a:t>learning models</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These models </a:t>
            </a:r>
            <a:r>
              <a:rPr lang="en-US" sz="1600" dirty="0">
                <a:highlight>
                  <a:srgbClr val="FFFF00"/>
                </a:highlight>
              </a:rPr>
              <a:t>characterize</a:t>
            </a:r>
            <a:r>
              <a:rPr lang="en-US" sz="1600" dirty="0"/>
              <a:t> how the analytic is </a:t>
            </a:r>
            <a:r>
              <a:rPr lang="en-US" sz="1600" dirty="0">
                <a:highlight>
                  <a:srgbClr val="FFFF00"/>
                </a:highlight>
              </a:rPr>
              <a:t>trained</a:t>
            </a:r>
            <a:r>
              <a:rPr lang="en-US" sz="1600" dirty="0"/>
              <a:t> to perform judgments on </a:t>
            </a:r>
            <a:r>
              <a:rPr lang="en-US" sz="1600" dirty="0">
                <a:highlight>
                  <a:srgbClr val="FFFF00"/>
                </a:highlight>
              </a:rPr>
              <a:t>new data </a:t>
            </a:r>
            <a:r>
              <a:rPr lang="en-US" sz="1600" dirty="0"/>
              <a:t>based on historic observation.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E3C2B7B2-747A-4AA9-9BD3-4277BD41C493}"/>
              </a:ext>
            </a:extLst>
          </p:cNvPr>
          <p:cNvPicPr>
            <a:picLocks noChangeAspect="1"/>
          </p:cNvPicPr>
          <p:nvPr/>
        </p:nvPicPr>
        <p:blipFill>
          <a:blip r:embed="rId2"/>
          <a:stretch>
            <a:fillRect/>
          </a:stretch>
        </p:blipFill>
        <p:spPr>
          <a:xfrm>
            <a:off x="236328" y="2213395"/>
            <a:ext cx="8322456" cy="2602944"/>
          </a:xfrm>
          <a:prstGeom prst="rect">
            <a:avLst/>
          </a:prstGeom>
        </p:spPr>
      </p:pic>
    </p:spTree>
    <p:extLst>
      <p:ext uri="{BB962C8B-B14F-4D97-AF65-F5344CB8AC3E}">
        <p14:creationId xmlns:p14="http://schemas.microsoft.com/office/powerpoint/2010/main" val="2318583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3DCE0-A109-45A9-9AE2-4DD5C922D43F}"/>
              </a:ext>
            </a:extLst>
          </p:cNvPr>
          <p:cNvSpPr>
            <a:spLocks noGrp="1"/>
          </p:cNvSpPr>
          <p:nvPr>
            <p:ph type="title"/>
          </p:nvPr>
        </p:nvSpPr>
        <p:spPr/>
        <p:txBody>
          <a:bodyPr>
            <a:normAutofit/>
          </a:bodyPr>
          <a:lstStyle/>
          <a:p>
            <a:r>
              <a:rPr lang="en-US" dirty="0"/>
              <a:t>Learning models - categories</a:t>
            </a:r>
          </a:p>
        </p:txBody>
      </p:sp>
      <p:sp>
        <p:nvSpPr>
          <p:cNvPr id="3" name="Date Placeholder 2">
            <a:extLst>
              <a:ext uri="{FF2B5EF4-FFF2-40B4-BE49-F238E27FC236}">
                <a16:creationId xmlns:a16="http://schemas.microsoft.com/office/drawing/2014/main" id="{391E46B0-A88C-4054-8931-86835413E463}"/>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D56083A-99B2-4062-B0EB-08B1F7D3C25A}"/>
              </a:ext>
            </a:extLst>
          </p:cNvPr>
          <p:cNvSpPr>
            <a:spLocks noGrp="1"/>
          </p:cNvSpPr>
          <p:nvPr>
            <p:ph type="sldNum" sz="quarter" idx="4"/>
          </p:nvPr>
        </p:nvSpPr>
        <p:spPr/>
        <p:txBody>
          <a:bodyPr/>
          <a:lstStyle/>
          <a:p>
            <a:r>
              <a:rPr lang="en-US"/>
              <a:t>Slide no. </a:t>
            </a:r>
            <a:fld id="{7240F3D1-AE27-48C7-9FC9-EF8542F23A88}" type="slidenum">
              <a:rPr lang="en-US" smtClean="0"/>
              <a:pPr/>
              <a:t>39</a:t>
            </a:fld>
            <a:endParaRPr lang="en-US" dirty="0"/>
          </a:p>
        </p:txBody>
      </p:sp>
      <p:pic>
        <p:nvPicPr>
          <p:cNvPr id="5" name="Picture 4">
            <a:extLst>
              <a:ext uri="{FF2B5EF4-FFF2-40B4-BE49-F238E27FC236}">
                <a16:creationId xmlns:a16="http://schemas.microsoft.com/office/drawing/2014/main" id="{3EFD69B3-EA2A-4B9C-A5E8-0B0CA0FD5997}"/>
              </a:ext>
            </a:extLst>
          </p:cNvPr>
          <p:cNvPicPr>
            <a:picLocks noChangeAspect="1"/>
          </p:cNvPicPr>
          <p:nvPr/>
        </p:nvPicPr>
        <p:blipFill>
          <a:blip r:embed="rId2"/>
          <a:stretch>
            <a:fillRect/>
          </a:stretch>
        </p:blipFill>
        <p:spPr>
          <a:xfrm>
            <a:off x="3584448" y="944274"/>
            <a:ext cx="5559552" cy="2192500"/>
          </a:xfrm>
          <a:prstGeom prst="rect">
            <a:avLst/>
          </a:prstGeom>
        </p:spPr>
      </p:pic>
      <p:sp>
        <p:nvSpPr>
          <p:cNvPr id="6" name="Rectangle 5">
            <a:extLst>
              <a:ext uri="{FF2B5EF4-FFF2-40B4-BE49-F238E27FC236}">
                <a16:creationId xmlns:a16="http://schemas.microsoft.com/office/drawing/2014/main" id="{5254182E-BB66-4E2E-8C6F-E631C5BF0E43}"/>
              </a:ext>
            </a:extLst>
          </p:cNvPr>
          <p:cNvSpPr/>
          <p:nvPr/>
        </p:nvSpPr>
        <p:spPr>
          <a:xfrm>
            <a:off x="91440" y="891455"/>
            <a:ext cx="3493008" cy="403187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0C0"/>
                </a:solidFill>
              </a:rPr>
              <a:t>unsupervised</a:t>
            </a:r>
            <a:r>
              <a:rPr lang="en-US" sz="1600" dirty="0"/>
              <a:t> or </a:t>
            </a:r>
            <a:r>
              <a:rPr lang="en-US" sz="1600" dirty="0">
                <a:solidFill>
                  <a:srgbClr val="0070C0"/>
                </a:solidFill>
              </a:rPr>
              <a:t>supervised</a:t>
            </a:r>
            <a:r>
              <a:rPr lang="en-US" sz="1600" dirty="0"/>
              <a:t> learning.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0070C0"/>
                </a:solidFill>
              </a:rPr>
              <a:t>Supervised l</a:t>
            </a:r>
            <a:r>
              <a:rPr lang="en-US" sz="1600" dirty="0"/>
              <a:t>earning takes place when a model is trained using a </a:t>
            </a:r>
            <a:r>
              <a:rPr lang="en-US" sz="1600" dirty="0">
                <a:solidFill>
                  <a:srgbClr val="0070C0"/>
                </a:solidFill>
              </a:rPr>
              <a:t>labeled dataset </a:t>
            </a:r>
            <a:r>
              <a:rPr lang="en-US" sz="1600" dirty="0"/>
              <a:t>that has a known class or category associated with each data element.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0070C0"/>
                </a:solidFill>
              </a:rPr>
              <a:t>Unsupervised</a:t>
            </a:r>
            <a:r>
              <a:rPr lang="en-US" sz="1600" dirty="0"/>
              <a:t> learning involves no a-priori knowledge about the classes into which data can be placed.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Unsupervised learning uses the features in the dataset to form groupings based on </a:t>
            </a:r>
            <a:r>
              <a:rPr lang="en-US" sz="1600" dirty="0">
                <a:highlight>
                  <a:srgbClr val="FFFF00"/>
                </a:highlight>
              </a:rPr>
              <a:t>feature similarity.</a:t>
            </a:r>
          </a:p>
        </p:txBody>
      </p:sp>
    </p:spTree>
    <p:extLst>
      <p:ext uri="{BB962C8B-B14F-4D97-AF65-F5344CB8AC3E}">
        <p14:creationId xmlns:p14="http://schemas.microsoft.com/office/powerpoint/2010/main" val="178334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0639-F956-4EFD-97AF-DDA5F197147C}"/>
              </a:ext>
            </a:extLst>
          </p:cNvPr>
          <p:cNvSpPr>
            <a:spLocks noGrp="1"/>
          </p:cNvSpPr>
          <p:nvPr>
            <p:ph type="title"/>
          </p:nvPr>
        </p:nvSpPr>
        <p:spPr/>
        <p:txBody>
          <a:bodyPr/>
          <a:lstStyle/>
          <a:p>
            <a:r>
              <a:rPr lang="en-US" dirty="0"/>
              <a:t>Core spaces</a:t>
            </a:r>
          </a:p>
        </p:txBody>
      </p:sp>
      <p:sp>
        <p:nvSpPr>
          <p:cNvPr id="3" name="Date Placeholder 2">
            <a:extLst>
              <a:ext uri="{FF2B5EF4-FFF2-40B4-BE49-F238E27FC236}">
                <a16:creationId xmlns:a16="http://schemas.microsoft.com/office/drawing/2014/main" id="{6592DCEC-D156-491D-A1F8-C71559225CDE}"/>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dirty="0"/>
          </a:p>
        </p:txBody>
      </p:sp>
      <p:sp>
        <p:nvSpPr>
          <p:cNvPr id="4" name="Slide Number Placeholder 3">
            <a:extLst>
              <a:ext uri="{FF2B5EF4-FFF2-40B4-BE49-F238E27FC236}">
                <a16:creationId xmlns:a16="http://schemas.microsoft.com/office/drawing/2014/main" id="{C617A988-54F3-4FBC-92D9-485ED0BFCCA9}"/>
              </a:ext>
            </a:extLst>
          </p:cNvPr>
          <p:cNvSpPr>
            <a:spLocks noGrp="1"/>
          </p:cNvSpPr>
          <p:nvPr>
            <p:ph type="sldNum" sz="quarter" idx="4"/>
          </p:nvPr>
        </p:nvSpPr>
        <p:spPr/>
        <p:txBody>
          <a:bodyPr/>
          <a:lstStyle/>
          <a:p>
            <a:r>
              <a:rPr lang="en-US"/>
              <a:t>Slide no. </a:t>
            </a:r>
            <a:fld id="{7240F3D1-AE27-48C7-9FC9-EF8542F23A88}" type="slidenum">
              <a:rPr lang="en-US" smtClean="0"/>
              <a:pPr/>
              <a:t>4</a:t>
            </a:fld>
            <a:endParaRPr lang="en-US" dirty="0"/>
          </a:p>
        </p:txBody>
      </p:sp>
      <p:pic>
        <p:nvPicPr>
          <p:cNvPr id="1026" name="Picture 2" descr="https://pbs.twimg.com/media/DnhPXptWwAE7XDG.jpg">
            <a:extLst>
              <a:ext uri="{FF2B5EF4-FFF2-40B4-BE49-F238E27FC236}">
                <a16:creationId xmlns:a16="http://schemas.microsoft.com/office/drawing/2014/main" id="{2FA89F14-DA18-447C-B5F0-671B09F7A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 y="954681"/>
            <a:ext cx="3062879" cy="29377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8D763B9-634C-4448-93B1-1569019BD6CE}"/>
              </a:ext>
            </a:extLst>
          </p:cNvPr>
          <p:cNvPicPr>
            <a:picLocks noChangeAspect="1"/>
          </p:cNvPicPr>
          <p:nvPr/>
        </p:nvPicPr>
        <p:blipFill>
          <a:blip r:embed="rId3"/>
          <a:stretch>
            <a:fillRect/>
          </a:stretch>
        </p:blipFill>
        <p:spPr>
          <a:xfrm>
            <a:off x="3115012" y="954681"/>
            <a:ext cx="5950776" cy="2931575"/>
          </a:xfrm>
          <a:prstGeom prst="rect">
            <a:avLst/>
          </a:prstGeom>
        </p:spPr>
      </p:pic>
      <p:sp>
        <p:nvSpPr>
          <p:cNvPr id="8" name="Rectangle 7">
            <a:extLst>
              <a:ext uri="{FF2B5EF4-FFF2-40B4-BE49-F238E27FC236}">
                <a16:creationId xmlns:a16="http://schemas.microsoft.com/office/drawing/2014/main" id="{9E631E0F-58A6-42C8-9500-8C19DB20E69D}"/>
              </a:ext>
            </a:extLst>
          </p:cNvPr>
          <p:cNvSpPr/>
          <p:nvPr/>
        </p:nvSpPr>
        <p:spPr>
          <a:xfrm>
            <a:off x="3257714" y="3173103"/>
            <a:ext cx="1870213" cy="415498"/>
          </a:xfrm>
          <a:prstGeom prst="rect">
            <a:avLst/>
          </a:prstGeom>
        </p:spPr>
        <p:txBody>
          <a:bodyPr wrap="square">
            <a:spAutoFit/>
          </a:bodyPr>
          <a:lstStyle/>
          <a:p>
            <a:pPr algn="ctr"/>
            <a:r>
              <a:rPr lang="en-US" sz="1050" dirty="0">
                <a:highlight>
                  <a:srgbClr val="FFFF00"/>
                </a:highlight>
              </a:rPr>
              <a:t>Human Intelligence Exhibited by Machines</a:t>
            </a:r>
          </a:p>
        </p:txBody>
      </p:sp>
      <p:sp>
        <p:nvSpPr>
          <p:cNvPr id="9" name="Rectangle 8">
            <a:extLst>
              <a:ext uri="{FF2B5EF4-FFF2-40B4-BE49-F238E27FC236}">
                <a16:creationId xmlns:a16="http://schemas.microsoft.com/office/drawing/2014/main" id="{C620349A-27FE-405A-9FCD-3C1CC1C6311F}"/>
              </a:ext>
            </a:extLst>
          </p:cNvPr>
          <p:cNvSpPr/>
          <p:nvPr/>
        </p:nvSpPr>
        <p:spPr>
          <a:xfrm>
            <a:off x="5362640" y="3461547"/>
            <a:ext cx="1645234" cy="430887"/>
          </a:xfrm>
          <a:prstGeom prst="rect">
            <a:avLst/>
          </a:prstGeom>
        </p:spPr>
        <p:txBody>
          <a:bodyPr wrap="square">
            <a:spAutoFit/>
          </a:bodyPr>
          <a:lstStyle/>
          <a:p>
            <a:pPr algn="ctr"/>
            <a:r>
              <a:rPr lang="en-US" sz="1100" dirty="0">
                <a:highlight>
                  <a:srgbClr val="FFFF00"/>
                </a:highlight>
              </a:rPr>
              <a:t>An Approach to Achieve Artificial Intelligence</a:t>
            </a:r>
          </a:p>
        </p:txBody>
      </p:sp>
      <p:sp>
        <p:nvSpPr>
          <p:cNvPr id="10" name="Rectangle 9">
            <a:extLst>
              <a:ext uri="{FF2B5EF4-FFF2-40B4-BE49-F238E27FC236}">
                <a16:creationId xmlns:a16="http://schemas.microsoft.com/office/drawing/2014/main" id="{064A6AC9-1784-4273-8FD7-04D3A6D37F62}"/>
              </a:ext>
            </a:extLst>
          </p:cNvPr>
          <p:cNvSpPr/>
          <p:nvPr/>
        </p:nvSpPr>
        <p:spPr>
          <a:xfrm>
            <a:off x="7122715" y="3521683"/>
            <a:ext cx="1870213" cy="415498"/>
          </a:xfrm>
          <a:prstGeom prst="rect">
            <a:avLst/>
          </a:prstGeom>
        </p:spPr>
        <p:txBody>
          <a:bodyPr wrap="square">
            <a:spAutoFit/>
          </a:bodyPr>
          <a:lstStyle/>
          <a:p>
            <a:pPr algn="ctr"/>
            <a:r>
              <a:rPr lang="en-US" sz="1050" dirty="0">
                <a:highlight>
                  <a:srgbClr val="FFFF00"/>
                </a:highlight>
              </a:rPr>
              <a:t>A Technique for Implementing Machine Learning</a:t>
            </a:r>
          </a:p>
        </p:txBody>
      </p:sp>
      <p:sp>
        <p:nvSpPr>
          <p:cNvPr id="5" name="Rectangle 4">
            <a:extLst>
              <a:ext uri="{FF2B5EF4-FFF2-40B4-BE49-F238E27FC236}">
                <a16:creationId xmlns:a16="http://schemas.microsoft.com/office/drawing/2014/main" id="{C16525AB-9650-4A88-AA19-DE52278B264E}"/>
              </a:ext>
            </a:extLst>
          </p:cNvPr>
          <p:cNvSpPr/>
          <p:nvPr/>
        </p:nvSpPr>
        <p:spPr>
          <a:xfrm>
            <a:off x="52133" y="4041860"/>
            <a:ext cx="9013655" cy="584775"/>
          </a:xfrm>
          <a:prstGeom prst="rect">
            <a:avLst/>
          </a:prstGeom>
        </p:spPr>
        <p:txBody>
          <a:bodyPr wrap="square">
            <a:spAutoFit/>
          </a:bodyPr>
          <a:lstStyle/>
          <a:p>
            <a:r>
              <a:rPr lang="en-US" sz="1600" dirty="0"/>
              <a:t>Machine learning (ML) is the motor that drives data science. Each ML method (also called an algorithm) takes in data, turns it over, and spits out an answer. </a:t>
            </a:r>
          </a:p>
        </p:txBody>
      </p:sp>
    </p:spTree>
    <p:extLst>
      <p:ext uri="{BB962C8B-B14F-4D97-AF65-F5344CB8AC3E}">
        <p14:creationId xmlns:p14="http://schemas.microsoft.com/office/powerpoint/2010/main" val="698455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84F42-8788-4D97-AF49-E2A72D1252E9}"/>
              </a:ext>
            </a:extLst>
          </p:cNvPr>
          <p:cNvSpPr>
            <a:spLocks noGrp="1"/>
          </p:cNvSpPr>
          <p:nvPr>
            <p:ph type="title"/>
          </p:nvPr>
        </p:nvSpPr>
        <p:spPr/>
        <p:txBody>
          <a:bodyPr>
            <a:normAutofit/>
          </a:bodyPr>
          <a:lstStyle/>
          <a:p>
            <a:r>
              <a:rPr lang="en-US" sz="2000" dirty="0"/>
              <a:t>train learning models</a:t>
            </a:r>
          </a:p>
        </p:txBody>
      </p:sp>
      <p:sp>
        <p:nvSpPr>
          <p:cNvPr id="3" name="Date Placeholder 2">
            <a:extLst>
              <a:ext uri="{FF2B5EF4-FFF2-40B4-BE49-F238E27FC236}">
                <a16:creationId xmlns:a16="http://schemas.microsoft.com/office/drawing/2014/main" id="{A383A396-CD5F-45C3-A4AC-B79E03D8B07B}"/>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E5A007E-A0A2-4673-993E-C1782C2958DD}"/>
              </a:ext>
            </a:extLst>
          </p:cNvPr>
          <p:cNvSpPr>
            <a:spLocks noGrp="1"/>
          </p:cNvSpPr>
          <p:nvPr>
            <p:ph type="sldNum" sz="quarter" idx="4"/>
          </p:nvPr>
        </p:nvSpPr>
        <p:spPr/>
        <p:txBody>
          <a:bodyPr/>
          <a:lstStyle/>
          <a:p>
            <a:r>
              <a:rPr lang="en-US"/>
              <a:t>Slide no. </a:t>
            </a:r>
            <a:fld id="{7240F3D1-AE27-48C7-9FC9-EF8542F23A88}" type="slidenum">
              <a:rPr lang="en-US" smtClean="0"/>
              <a:pPr/>
              <a:t>40</a:t>
            </a:fld>
            <a:endParaRPr lang="en-US" dirty="0"/>
          </a:p>
        </p:txBody>
      </p:sp>
      <p:graphicFrame>
        <p:nvGraphicFramePr>
          <p:cNvPr id="5" name="Diagram 4">
            <a:extLst>
              <a:ext uri="{FF2B5EF4-FFF2-40B4-BE49-F238E27FC236}">
                <a16:creationId xmlns:a16="http://schemas.microsoft.com/office/drawing/2014/main" id="{310EA3B2-4670-4B90-8B7D-C5C7A3A5D395}"/>
              </a:ext>
            </a:extLst>
          </p:cNvPr>
          <p:cNvGraphicFramePr/>
          <p:nvPr>
            <p:extLst>
              <p:ext uri="{D42A27DB-BD31-4B8C-83A1-F6EECF244321}">
                <p14:modId xmlns:p14="http://schemas.microsoft.com/office/powerpoint/2010/main" val="3478972927"/>
              </p:ext>
            </p:extLst>
          </p:nvPr>
        </p:nvGraphicFramePr>
        <p:xfrm>
          <a:off x="151180" y="937316"/>
          <a:ext cx="8824570" cy="3217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0184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4EA1-546E-4F53-AE53-FE3558A49036}"/>
              </a:ext>
            </a:extLst>
          </p:cNvPr>
          <p:cNvSpPr>
            <a:spLocks noGrp="1"/>
          </p:cNvSpPr>
          <p:nvPr>
            <p:ph type="title"/>
          </p:nvPr>
        </p:nvSpPr>
        <p:spPr/>
        <p:txBody>
          <a:bodyPr/>
          <a:lstStyle/>
          <a:p>
            <a:r>
              <a:rPr lang="en-US" dirty="0"/>
              <a:t>Execution Models</a:t>
            </a:r>
          </a:p>
        </p:txBody>
      </p:sp>
      <p:sp>
        <p:nvSpPr>
          <p:cNvPr id="3" name="Date Placeholder 2">
            <a:extLst>
              <a:ext uri="{FF2B5EF4-FFF2-40B4-BE49-F238E27FC236}">
                <a16:creationId xmlns:a16="http://schemas.microsoft.com/office/drawing/2014/main" id="{CF2DF050-4FBE-4389-BC91-1A080FEF15D1}"/>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91FC4EE3-E6BD-4FC2-801C-F1834B7D6F3E}"/>
              </a:ext>
            </a:extLst>
          </p:cNvPr>
          <p:cNvSpPr>
            <a:spLocks noGrp="1"/>
          </p:cNvSpPr>
          <p:nvPr>
            <p:ph type="sldNum" sz="quarter" idx="4"/>
          </p:nvPr>
        </p:nvSpPr>
        <p:spPr/>
        <p:txBody>
          <a:bodyPr/>
          <a:lstStyle/>
          <a:p>
            <a:r>
              <a:rPr lang="en-US"/>
              <a:t>Slide no. </a:t>
            </a:r>
            <a:fld id="{7240F3D1-AE27-48C7-9FC9-EF8542F23A88}" type="slidenum">
              <a:rPr lang="en-US" smtClean="0"/>
              <a:pPr/>
              <a:t>41</a:t>
            </a:fld>
            <a:endParaRPr lang="en-US" dirty="0"/>
          </a:p>
        </p:txBody>
      </p:sp>
      <p:pic>
        <p:nvPicPr>
          <p:cNvPr id="5" name="Picture 4">
            <a:extLst>
              <a:ext uri="{FF2B5EF4-FFF2-40B4-BE49-F238E27FC236}">
                <a16:creationId xmlns:a16="http://schemas.microsoft.com/office/drawing/2014/main" id="{66A18ABE-CA08-4C3F-B899-D07C00C98DD4}"/>
              </a:ext>
            </a:extLst>
          </p:cNvPr>
          <p:cNvPicPr>
            <a:picLocks noChangeAspect="1"/>
          </p:cNvPicPr>
          <p:nvPr/>
        </p:nvPicPr>
        <p:blipFill>
          <a:blip r:embed="rId2"/>
          <a:stretch>
            <a:fillRect/>
          </a:stretch>
        </p:blipFill>
        <p:spPr>
          <a:xfrm>
            <a:off x="3016260" y="914086"/>
            <a:ext cx="6127741" cy="2622829"/>
          </a:xfrm>
          <a:prstGeom prst="rect">
            <a:avLst/>
          </a:prstGeom>
        </p:spPr>
      </p:pic>
      <p:sp>
        <p:nvSpPr>
          <p:cNvPr id="6" name="Rectangle 5">
            <a:extLst>
              <a:ext uri="{FF2B5EF4-FFF2-40B4-BE49-F238E27FC236}">
                <a16:creationId xmlns:a16="http://schemas.microsoft.com/office/drawing/2014/main" id="{8C0EA6F9-E14A-4555-8C6E-6F753126D6CF}"/>
              </a:ext>
            </a:extLst>
          </p:cNvPr>
          <p:cNvSpPr/>
          <p:nvPr/>
        </p:nvSpPr>
        <p:spPr>
          <a:xfrm>
            <a:off x="0" y="891540"/>
            <a:ext cx="3160166" cy="2800767"/>
          </a:xfrm>
          <a:prstGeom prst="rect">
            <a:avLst/>
          </a:prstGeom>
        </p:spPr>
        <p:txBody>
          <a:bodyPr wrap="square">
            <a:spAutoFit/>
          </a:bodyPr>
          <a:lstStyle/>
          <a:p>
            <a:r>
              <a:rPr lang="en-US" sz="1600" dirty="0"/>
              <a:t>The choice between </a:t>
            </a:r>
            <a:r>
              <a:rPr lang="en-US" sz="1600" dirty="0">
                <a:solidFill>
                  <a:srgbClr val="0070C0"/>
                </a:solidFill>
              </a:rPr>
              <a:t>batch</a:t>
            </a:r>
            <a:r>
              <a:rPr lang="en-US" sz="1600" dirty="0"/>
              <a:t> and </a:t>
            </a:r>
            <a:r>
              <a:rPr lang="en-US" sz="1600" dirty="0">
                <a:solidFill>
                  <a:srgbClr val="0070C0"/>
                </a:solidFill>
              </a:rPr>
              <a:t>streaming</a:t>
            </a:r>
            <a:r>
              <a:rPr lang="en-US" sz="1600" dirty="0"/>
              <a:t> execution models often</a:t>
            </a:r>
          </a:p>
          <a:p>
            <a:r>
              <a:rPr lang="en-US" sz="1600" dirty="0"/>
              <a:t>hinges on a</a:t>
            </a:r>
            <a:r>
              <a:rPr lang="en-US" sz="1600" dirty="0">
                <a:highlight>
                  <a:srgbClr val="FFFF00"/>
                </a:highlight>
              </a:rPr>
              <a:t>nalytic latency and timeliness</a:t>
            </a:r>
            <a:r>
              <a:rPr lang="en-US" sz="1600" dirty="0"/>
              <a:t> requirements. </a:t>
            </a:r>
          </a:p>
          <a:p>
            <a:endParaRPr lang="en-US" sz="1600" dirty="0"/>
          </a:p>
          <a:p>
            <a:r>
              <a:rPr lang="en-US" sz="1600" dirty="0">
                <a:solidFill>
                  <a:srgbClr val="0070C0"/>
                </a:solidFill>
              </a:rPr>
              <a:t>Latency</a:t>
            </a:r>
            <a:r>
              <a:rPr lang="en-US" sz="1600" dirty="0"/>
              <a:t> refers to the amount of time required to analyze a piece of data once it arrives at the system, while </a:t>
            </a:r>
            <a:r>
              <a:rPr lang="en-US" sz="1600" dirty="0">
                <a:solidFill>
                  <a:srgbClr val="0070C0"/>
                </a:solidFill>
              </a:rPr>
              <a:t>timeliness</a:t>
            </a:r>
            <a:r>
              <a:rPr lang="en-US" sz="1600" dirty="0"/>
              <a:t> refers to the average age of an answer or result generated by the analytic system. </a:t>
            </a:r>
          </a:p>
        </p:txBody>
      </p:sp>
      <p:sp>
        <p:nvSpPr>
          <p:cNvPr id="7" name="Rectangle 6">
            <a:extLst>
              <a:ext uri="{FF2B5EF4-FFF2-40B4-BE49-F238E27FC236}">
                <a16:creationId xmlns:a16="http://schemas.microsoft.com/office/drawing/2014/main" id="{92DAF3B5-ABCA-4E88-BDEE-C036F5BC411E}"/>
              </a:ext>
            </a:extLst>
          </p:cNvPr>
          <p:cNvSpPr/>
          <p:nvPr/>
        </p:nvSpPr>
        <p:spPr>
          <a:xfrm>
            <a:off x="3016260" y="3692307"/>
            <a:ext cx="3260182" cy="1015663"/>
          </a:xfrm>
          <a:prstGeom prst="rect">
            <a:avLst/>
          </a:prstGeom>
        </p:spPr>
        <p:txBody>
          <a:bodyPr wrap="square">
            <a:spAutoFit/>
          </a:bodyPr>
          <a:lstStyle/>
          <a:p>
            <a:pPr marL="285750" indent="-285750">
              <a:buFont typeface="Arial" panose="020B0604020202020204" pitchFamily="34" charset="0"/>
              <a:buChar char="•"/>
            </a:pPr>
            <a:r>
              <a:rPr lang="en-US" sz="1200" i="1" dirty="0">
                <a:highlight>
                  <a:srgbClr val="FFFF00"/>
                </a:highlight>
              </a:rPr>
              <a:t>batch approach</a:t>
            </a:r>
            <a:r>
              <a:rPr lang="en-US" sz="1200" i="1" dirty="0"/>
              <a:t> - When latency of hours and timeliness of days is acceptable </a:t>
            </a:r>
          </a:p>
          <a:p>
            <a:endParaRPr lang="en-US" sz="1200" i="1" dirty="0"/>
          </a:p>
          <a:p>
            <a:pPr marL="285750" indent="-285750">
              <a:buFont typeface="Arial" panose="020B0604020202020204" pitchFamily="34" charset="0"/>
              <a:buChar char="•"/>
            </a:pPr>
            <a:r>
              <a:rPr lang="en-US" sz="1200" i="1" dirty="0">
                <a:highlight>
                  <a:srgbClr val="FFFF00"/>
                </a:highlight>
              </a:rPr>
              <a:t>streaming execution </a:t>
            </a:r>
            <a:r>
              <a:rPr lang="en-US" sz="1200" i="1" dirty="0"/>
              <a:t>model - analytic goals have up-to-the-second requirements . </a:t>
            </a:r>
          </a:p>
        </p:txBody>
      </p:sp>
      <p:sp>
        <p:nvSpPr>
          <p:cNvPr id="8" name="Rectangle 7">
            <a:extLst>
              <a:ext uri="{FF2B5EF4-FFF2-40B4-BE49-F238E27FC236}">
                <a16:creationId xmlns:a16="http://schemas.microsoft.com/office/drawing/2014/main" id="{E7DFB66D-FFCF-43BA-BB5E-CDF4B1E48062}"/>
              </a:ext>
            </a:extLst>
          </p:cNvPr>
          <p:cNvSpPr/>
          <p:nvPr/>
        </p:nvSpPr>
        <p:spPr>
          <a:xfrm>
            <a:off x="6080130" y="3690438"/>
            <a:ext cx="3063870" cy="830997"/>
          </a:xfrm>
          <a:prstGeom prst="rect">
            <a:avLst/>
          </a:prstGeom>
        </p:spPr>
        <p:txBody>
          <a:bodyPr wrap="square">
            <a:spAutoFit/>
          </a:bodyPr>
          <a:lstStyle/>
          <a:p>
            <a:pPr marL="285750" indent="-285750">
              <a:buFont typeface="Arial" panose="020B0604020202020204" pitchFamily="34" charset="0"/>
              <a:buChar char="•"/>
            </a:pPr>
            <a:r>
              <a:rPr lang="en-US" sz="1200" i="1" dirty="0">
                <a:highlight>
                  <a:srgbClr val="FFFF00"/>
                </a:highlight>
              </a:rPr>
              <a:t>Massive server configuration </a:t>
            </a:r>
            <a:r>
              <a:rPr lang="en-US" sz="1200" i="1" dirty="0"/>
              <a:t>– Serial processing</a:t>
            </a:r>
          </a:p>
          <a:p>
            <a:endParaRPr lang="en-US" sz="1200" i="1" dirty="0"/>
          </a:p>
          <a:p>
            <a:pPr marL="285750" indent="-285750">
              <a:buFont typeface="Arial" panose="020B0604020202020204" pitchFamily="34" charset="0"/>
              <a:buChar char="•"/>
            </a:pPr>
            <a:r>
              <a:rPr lang="en-US" sz="1200" i="1" dirty="0">
                <a:highlight>
                  <a:srgbClr val="FFFF00"/>
                </a:highlight>
              </a:rPr>
              <a:t>Clusters of servers </a:t>
            </a:r>
            <a:r>
              <a:rPr lang="en-US" sz="1200" i="1" dirty="0"/>
              <a:t>– Parallel processing. </a:t>
            </a:r>
          </a:p>
        </p:txBody>
      </p:sp>
    </p:spTree>
    <p:extLst>
      <p:ext uri="{BB962C8B-B14F-4D97-AF65-F5344CB8AC3E}">
        <p14:creationId xmlns:p14="http://schemas.microsoft.com/office/powerpoint/2010/main" val="3200433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E167-74C4-4522-B60A-7695ACABEB75}"/>
              </a:ext>
            </a:extLst>
          </p:cNvPr>
          <p:cNvSpPr>
            <a:spLocks noGrp="1"/>
          </p:cNvSpPr>
          <p:nvPr>
            <p:ph type="title"/>
          </p:nvPr>
        </p:nvSpPr>
        <p:spPr/>
        <p:txBody>
          <a:bodyPr/>
          <a:lstStyle/>
          <a:p>
            <a:r>
              <a:rPr lang="en-US" dirty="0"/>
              <a:t>Iterative by Nature</a:t>
            </a:r>
          </a:p>
        </p:txBody>
      </p:sp>
      <p:sp>
        <p:nvSpPr>
          <p:cNvPr id="3" name="Date Placeholder 2">
            <a:extLst>
              <a:ext uri="{FF2B5EF4-FFF2-40B4-BE49-F238E27FC236}">
                <a16:creationId xmlns:a16="http://schemas.microsoft.com/office/drawing/2014/main" id="{B4DEEED6-B233-4CC8-B92B-72B11AEA4097}"/>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6C29D9AE-7B1C-4FE8-A7A5-403414B37C32}"/>
              </a:ext>
            </a:extLst>
          </p:cNvPr>
          <p:cNvSpPr>
            <a:spLocks noGrp="1"/>
          </p:cNvSpPr>
          <p:nvPr>
            <p:ph type="sldNum" sz="quarter" idx="4"/>
          </p:nvPr>
        </p:nvSpPr>
        <p:spPr/>
        <p:txBody>
          <a:bodyPr/>
          <a:lstStyle/>
          <a:p>
            <a:r>
              <a:rPr lang="en-US"/>
              <a:t>Slide no. </a:t>
            </a:r>
            <a:fld id="{7240F3D1-AE27-48C7-9FC9-EF8542F23A88}" type="slidenum">
              <a:rPr lang="en-US" smtClean="0"/>
              <a:pPr/>
              <a:t>42</a:t>
            </a:fld>
            <a:endParaRPr lang="en-US" dirty="0"/>
          </a:p>
        </p:txBody>
      </p:sp>
      <p:sp>
        <p:nvSpPr>
          <p:cNvPr id="5" name="Rectangle 4">
            <a:extLst>
              <a:ext uri="{FF2B5EF4-FFF2-40B4-BE49-F238E27FC236}">
                <a16:creationId xmlns:a16="http://schemas.microsoft.com/office/drawing/2014/main" id="{59CE371D-D6CE-4C21-AB4F-DE160BE956C5}"/>
              </a:ext>
            </a:extLst>
          </p:cNvPr>
          <p:cNvSpPr/>
          <p:nvPr/>
        </p:nvSpPr>
        <p:spPr>
          <a:xfrm>
            <a:off x="69495" y="999643"/>
            <a:ext cx="8935516" cy="1077218"/>
          </a:xfrm>
          <a:prstGeom prst="rect">
            <a:avLst/>
          </a:prstGeom>
        </p:spPr>
        <p:txBody>
          <a:bodyPr wrap="square">
            <a:spAutoFit/>
          </a:bodyPr>
          <a:lstStyle/>
          <a:p>
            <a:pPr marL="285750" indent="-285750">
              <a:buFont typeface="Arial" panose="020B0604020202020204" pitchFamily="34" charset="0"/>
              <a:buChar char="•"/>
            </a:pPr>
            <a:r>
              <a:rPr lang="en-US" sz="1600" dirty="0"/>
              <a:t>Good Data Science is fractal in time - an iterative process.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Getting an </a:t>
            </a:r>
            <a:r>
              <a:rPr lang="en-US" sz="1600" dirty="0">
                <a:solidFill>
                  <a:srgbClr val="00B050"/>
                </a:solidFill>
              </a:rPr>
              <a:t>imperfect solution </a:t>
            </a:r>
            <a:r>
              <a:rPr lang="en-US" sz="1600" dirty="0"/>
              <a:t>out the door quickly will gain more interest from stakeholders than a </a:t>
            </a:r>
            <a:r>
              <a:rPr lang="en-US" sz="1600" dirty="0">
                <a:solidFill>
                  <a:srgbClr val="FF0000"/>
                </a:solidFill>
              </a:rPr>
              <a:t>perfect solution </a:t>
            </a:r>
            <a:r>
              <a:rPr lang="en-US" sz="1600" dirty="0"/>
              <a:t>that is never completed.</a:t>
            </a:r>
          </a:p>
        </p:txBody>
      </p:sp>
      <p:pic>
        <p:nvPicPr>
          <p:cNvPr id="6" name="Picture 5">
            <a:extLst>
              <a:ext uri="{FF2B5EF4-FFF2-40B4-BE49-F238E27FC236}">
                <a16:creationId xmlns:a16="http://schemas.microsoft.com/office/drawing/2014/main" id="{C820E242-64CE-48A0-A35D-A45CE23765DC}"/>
              </a:ext>
            </a:extLst>
          </p:cNvPr>
          <p:cNvPicPr>
            <a:picLocks noChangeAspect="1"/>
          </p:cNvPicPr>
          <p:nvPr/>
        </p:nvPicPr>
        <p:blipFill>
          <a:blip r:embed="rId2"/>
          <a:stretch>
            <a:fillRect/>
          </a:stretch>
        </p:blipFill>
        <p:spPr>
          <a:xfrm>
            <a:off x="4013412" y="1937708"/>
            <a:ext cx="4991599" cy="2839117"/>
          </a:xfrm>
          <a:prstGeom prst="rect">
            <a:avLst/>
          </a:prstGeom>
        </p:spPr>
      </p:pic>
    </p:spTree>
    <p:extLst>
      <p:ext uri="{BB962C8B-B14F-4D97-AF65-F5344CB8AC3E}">
        <p14:creationId xmlns:p14="http://schemas.microsoft.com/office/powerpoint/2010/main" val="147929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271BA-7F02-494C-BB70-075DBA27FC93}"/>
              </a:ext>
            </a:extLst>
          </p:cNvPr>
          <p:cNvSpPr>
            <a:spLocks noGrp="1"/>
          </p:cNvSpPr>
          <p:nvPr>
            <p:ph type="title"/>
          </p:nvPr>
        </p:nvSpPr>
        <p:spPr/>
        <p:txBody>
          <a:bodyPr/>
          <a:lstStyle/>
          <a:p>
            <a:r>
              <a:rPr lang="en-US" dirty="0"/>
              <a:t>Data science – big picture</a:t>
            </a:r>
          </a:p>
        </p:txBody>
      </p:sp>
      <p:sp>
        <p:nvSpPr>
          <p:cNvPr id="3" name="Date Placeholder 2">
            <a:extLst>
              <a:ext uri="{FF2B5EF4-FFF2-40B4-BE49-F238E27FC236}">
                <a16:creationId xmlns:a16="http://schemas.microsoft.com/office/drawing/2014/main" id="{8616751D-D306-4E69-B700-27B3AC1668B4}"/>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A37CCCF-483C-4493-A411-8AEA984AD8E3}"/>
              </a:ext>
            </a:extLst>
          </p:cNvPr>
          <p:cNvSpPr>
            <a:spLocks noGrp="1"/>
          </p:cNvSpPr>
          <p:nvPr>
            <p:ph type="sldNum" sz="quarter" idx="4"/>
          </p:nvPr>
        </p:nvSpPr>
        <p:spPr/>
        <p:txBody>
          <a:bodyPr/>
          <a:lstStyle/>
          <a:p>
            <a:r>
              <a:rPr lang="en-US"/>
              <a:t>Slide no. </a:t>
            </a:r>
            <a:fld id="{7240F3D1-AE27-48C7-9FC9-EF8542F23A88}" type="slidenum">
              <a:rPr lang="en-US" smtClean="0"/>
              <a:pPr/>
              <a:t>43</a:t>
            </a:fld>
            <a:endParaRPr lang="en-US" dirty="0"/>
          </a:p>
        </p:txBody>
      </p:sp>
      <p:pic>
        <p:nvPicPr>
          <p:cNvPr id="5" name="Picture 4">
            <a:extLst>
              <a:ext uri="{FF2B5EF4-FFF2-40B4-BE49-F238E27FC236}">
                <a16:creationId xmlns:a16="http://schemas.microsoft.com/office/drawing/2014/main" id="{811A3A10-8F58-4ED5-981C-6819AC51E1F3}"/>
              </a:ext>
            </a:extLst>
          </p:cNvPr>
          <p:cNvPicPr>
            <a:picLocks noChangeAspect="1"/>
          </p:cNvPicPr>
          <p:nvPr/>
        </p:nvPicPr>
        <p:blipFill>
          <a:blip r:embed="rId2"/>
          <a:stretch>
            <a:fillRect/>
          </a:stretch>
        </p:blipFill>
        <p:spPr>
          <a:xfrm>
            <a:off x="3504886" y="1264411"/>
            <a:ext cx="5528044" cy="2614678"/>
          </a:xfrm>
          <a:prstGeom prst="rect">
            <a:avLst/>
          </a:prstGeom>
        </p:spPr>
      </p:pic>
      <p:sp>
        <p:nvSpPr>
          <p:cNvPr id="6" name="Rectangle 5">
            <a:extLst>
              <a:ext uri="{FF2B5EF4-FFF2-40B4-BE49-F238E27FC236}">
                <a16:creationId xmlns:a16="http://schemas.microsoft.com/office/drawing/2014/main" id="{44E1B322-65EB-4B50-BE92-E9390F1ADC18}"/>
              </a:ext>
            </a:extLst>
          </p:cNvPr>
          <p:cNvSpPr/>
          <p:nvPr/>
        </p:nvSpPr>
        <p:spPr>
          <a:xfrm>
            <a:off x="111070" y="977086"/>
            <a:ext cx="3393816" cy="3046988"/>
          </a:xfrm>
          <a:prstGeom prst="rect">
            <a:avLst/>
          </a:prstGeom>
        </p:spPr>
        <p:txBody>
          <a:bodyPr wrap="square">
            <a:spAutoFit/>
          </a:bodyPr>
          <a:lstStyle/>
          <a:p>
            <a:r>
              <a:rPr lang="en-US" sz="1200" b="1" dirty="0"/>
              <a:t>GOAL</a:t>
            </a:r>
          </a:p>
          <a:p>
            <a:pPr marL="285750" indent="-285750">
              <a:buFont typeface="Arial" panose="020B0604020202020204" pitchFamily="34" charset="0"/>
              <a:buChar char="•"/>
            </a:pPr>
            <a:r>
              <a:rPr lang="en-US" sz="1200" dirty="0"/>
              <a:t>Is it to Discover, Describe, Predict, or Advise? </a:t>
            </a:r>
          </a:p>
          <a:p>
            <a:pPr marL="285750" indent="-285750">
              <a:buFont typeface="Arial" panose="020B0604020202020204" pitchFamily="34" charset="0"/>
              <a:buChar char="•"/>
            </a:pPr>
            <a:r>
              <a:rPr lang="en-US" sz="1200" dirty="0"/>
              <a:t>It is probably a combination of several of those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r>
              <a:rPr lang="en-US" sz="1200" b="1" dirty="0"/>
              <a:t>DATA</a:t>
            </a:r>
          </a:p>
          <a:p>
            <a:pPr marL="171450" indent="-171450">
              <a:buFont typeface="Arial" panose="020B0604020202020204" pitchFamily="34" charset="0"/>
              <a:buChar char="•"/>
            </a:pPr>
            <a:r>
              <a:rPr lang="en-US" sz="1200" dirty="0"/>
              <a:t>collect that data through carefully planned variations</a:t>
            </a:r>
          </a:p>
          <a:p>
            <a:pPr marL="171450" indent="-171450">
              <a:buFont typeface="Arial" panose="020B0604020202020204" pitchFamily="34" charset="0"/>
              <a:buChar char="•"/>
            </a:pPr>
            <a:r>
              <a:rPr lang="en-US" sz="1200" dirty="0"/>
              <a:t>A/B testing or design of experiments.</a:t>
            </a:r>
          </a:p>
          <a:p>
            <a:pPr marL="171450" indent="-171450">
              <a:buFont typeface="Arial" panose="020B0604020202020204" pitchFamily="34" charset="0"/>
              <a:buChar char="•"/>
            </a:pPr>
            <a:r>
              <a:rPr lang="en-US" sz="1200" dirty="0"/>
              <a:t>Datasets are never perfect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r>
              <a:rPr lang="en-US" sz="1200" b="1" dirty="0"/>
              <a:t>COMPUTATION</a:t>
            </a:r>
          </a:p>
          <a:p>
            <a:pPr marL="171450" indent="-171450">
              <a:buFont typeface="Arial" panose="020B0604020202020204" pitchFamily="34" charset="0"/>
              <a:buChar char="•"/>
            </a:pPr>
            <a:r>
              <a:rPr lang="en-US" sz="1200" dirty="0"/>
              <a:t>computation decomposes into several smaller analytic capabilities</a:t>
            </a:r>
          </a:p>
          <a:p>
            <a:pPr marL="171450" indent="-171450">
              <a:buFont typeface="Arial" panose="020B0604020202020204" pitchFamily="34" charset="0"/>
              <a:buChar char="•"/>
            </a:pPr>
            <a:r>
              <a:rPr lang="en-US" sz="1200" dirty="0"/>
              <a:t>Layered evolution – e.g. onion/ broccoli </a:t>
            </a:r>
          </a:p>
        </p:txBody>
      </p:sp>
    </p:spTree>
    <p:extLst>
      <p:ext uri="{BB962C8B-B14F-4D97-AF65-F5344CB8AC3E}">
        <p14:creationId xmlns:p14="http://schemas.microsoft.com/office/powerpoint/2010/main" val="4222997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7B78-DB47-4408-95FD-1DC050A50B06}"/>
              </a:ext>
            </a:extLst>
          </p:cNvPr>
          <p:cNvSpPr>
            <a:spLocks noGrp="1"/>
          </p:cNvSpPr>
          <p:nvPr>
            <p:ph type="title"/>
          </p:nvPr>
        </p:nvSpPr>
        <p:spPr/>
        <p:txBody>
          <a:bodyPr/>
          <a:lstStyle/>
          <a:p>
            <a:r>
              <a:rPr lang="en-US" dirty="0"/>
              <a:t>Decomposing the Problem</a:t>
            </a:r>
          </a:p>
        </p:txBody>
      </p:sp>
      <p:sp>
        <p:nvSpPr>
          <p:cNvPr id="3" name="Date Placeholder 2">
            <a:extLst>
              <a:ext uri="{FF2B5EF4-FFF2-40B4-BE49-F238E27FC236}">
                <a16:creationId xmlns:a16="http://schemas.microsoft.com/office/drawing/2014/main" id="{B80EF9C2-0D7D-4AE9-88D1-F138317F83EE}"/>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32E82359-1019-4031-823F-BBC261BD0F6A}"/>
              </a:ext>
            </a:extLst>
          </p:cNvPr>
          <p:cNvSpPr>
            <a:spLocks noGrp="1"/>
          </p:cNvSpPr>
          <p:nvPr>
            <p:ph type="sldNum" sz="quarter" idx="4"/>
          </p:nvPr>
        </p:nvSpPr>
        <p:spPr/>
        <p:txBody>
          <a:bodyPr/>
          <a:lstStyle/>
          <a:p>
            <a:r>
              <a:rPr lang="en-US"/>
              <a:t>Slide no. </a:t>
            </a:r>
            <a:fld id="{7240F3D1-AE27-48C7-9FC9-EF8542F23A88}" type="slidenum">
              <a:rPr lang="en-US" smtClean="0"/>
              <a:pPr/>
              <a:t>44</a:t>
            </a:fld>
            <a:endParaRPr lang="en-US" dirty="0"/>
          </a:p>
        </p:txBody>
      </p:sp>
      <p:sp>
        <p:nvSpPr>
          <p:cNvPr id="5" name="Rectangle 4">
            <a:extLst>
              <a:ext uri="{FF2B5EF4-FFF2-40B4-BE49-F238E27FC236}">
                <a16:creationId xmlns:a16="http://schemas.microsoft.com/office/drawing/2014/main" id="{6BDA5591-C07F-4720-B984-BC244BA85960}"/>
              </a:ext>
            </a:extLst>
          </p:cNvPr>
          <p:cNvSpPr/>
          <p:nvPr/>
        </p:nvSpPr>
        <p:spPr>
          <a:xfrm>
            <a:off x="62179" y="954284"/>
            <a:ext cx="8855049" cy="2800767"/>
          </a:xfrm>
          <a:prstGeom prst="rect">
            <a:avLst/>
          </a:prstGeom>
        </p:spPr>
        <p:txBody>
          <a:bodyPr wrap="square">
            <a:spAutoFit/>
          </a:bodyPr>
          <a:lstStyle/>
          <a:p>
            <a:r>
              <a:rPr lang="en-US" sz="1600" i="1" dirty="0"/>
              <a:t>“If you focus </a:t>
            </a:r>
            <a:r>
              <a:rPr lang="en-US" sz="1600" i="1" dirty="0">
                <a:highlight>
                  <a:srgbClr val="FFFF00"/>
                </a:highlight>
              </a:rPr>
              <a:t>only on the science </a:t>
            </a:r>
            <a:r>
              <a:rPr lang="en-US" sz="1600" i="1" dirty="0"/>
              <a:t>aspect of Data Science you will never become a data artist.”</a:t>
            </a:r>
          </a:p>
          <a:p>
            <a:endParaRPr lang="en-US" sz="1600" i="1" dirty="0"/>
          </a:p>
          <a:p>
            <a:pPr marL="285750" indent="-285750">
              <a:buFont typeface="Arial" panose="020B0604020202020204" pitchFamily="34" charset="0"/>
              <a:buChar char="•"/>
            </a:pPr>
            <a:r>
              <a:rPr lang="en-US" sz="1600" dirty="0"/>
              <a:t>A critical step in Data Science is to identify an analytic technique that will produce the desired action.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Sometimes it is clear; a characteristic of the problem (e.g., data type) points to the technique you should implement.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Other times, however, it can be difficult to know where to begin !!!</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The universe of possible analytic techniques is large. </a:t>
            </a:r>
          </a:p>
          <a:p>
            <a:pPr marL="742950" lvl="1" indent="-285750">
              <a:buFont typeface="Arial" panose="020B0604020202020204" pitchFamily="34" charset="0"/>
              <a:buChar char="•"/>
            </a:pPr>
            <a:r>
              <a:rPr lang="en-US" sz="1600" dirty="0"/>
              <a:t>Finding your way through this universe is an </a:t>
            </a:r>
            <a:r>
              <a:rPr lang="en-US" sz="1600" dirty="0">
                <a:highlight>
                  <a:srgbClr val="FFFF00"/>
                </a:highlight>
              </a:rPr>
              <a:t>art that must be practiced</a:t>
            </a:r>
            <a:r>
              <a:rPr lang="en-US" sz="1600" dirty="0"/>
              <a:t>.</a:t>
            </a:r>
          </a:p>
        </p:txBody>
      </p:sp>
    </p:spTree>
    <p:extLst>
      <p:ext uri="{BB962C8B-B14F-4D97-AF65-F5344CB8AC3E}">
        <p14:creationId xmlns:p14="http://schemas.microsoft.com/office/powerpoint/2010/main" val="2704415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AAD0-CD60-4F77-883E-B3F57DBB8D7B}"/>
              </a:ext>
            </a:extLst>
          </p:cNvPr>
          <p:cNvSpPr>
            <a:spLocks noGrp="1"/>
          </p:cNvSpPr>
          <p:nvPr>
            <p:ph type="title"/>
          </p:nvPr>
        </p:nvSpPr>
        <p:spPr/>
        <p:txBody>
          <a:bodyPr/>
          <a:lstStyle/>
          <a:p>
            <a:r>
              <a:rPr lang="en-US" dirty="0"/>
              <a:t>Fractal Analytic Model</a:t>
            </a:r>
          </a:p>
        </p:txBody>
      </p:sp>
      <p:sp>
        <p:nvSpPr>
          <p:cNvPr id="3" name="Date Placeholder 2">
            <a:extLst>
              <a:ext uri="{FF2B5EF4-FFF2-40B4-BE49-F238E27FC236}">
                <a16:creationId xmlns:a16="http://schemas.microsoft.com/office/drawing/2014/main" id="{F2007D2F-2F14-4DBA-B3E6-F267B89C5CBD}"/>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9ED1779-E5D1-47A2-95C5-7F9D86BED253}"/>
              </a:ext>
            </a:extLst>
          </p:cNvPr>
          <p:cNvSpPr>
            <a:spLocks noGrp="1"/>
          </p:cNvSpPr>
          <p:nvPr>
            <p:ph type="sldNum" sz="quarter" idx="4"/>
          </p:nvPr>
        </p:nvSpPr>
        <p:spPr/>
        <p:txBody>
          <a:bodyPr/>
          <a:lstStyle/>
          <a:p>
            <a:r>
              <a:rPr lang="en-US"/>
              <a:t>Slide no. </a:t>
            </a:r>
            <a:fld id="{7240F3D1-AE27-48C7-9FC9-EF8542F23A88}" type="slidenum">
              <a:rPr lang="en-US" smtClean="0"/>
              <a:pPr/>
              <a:t>45</a:t>
            </a:fld>
            <a:endParaRPr lang="en-US" dirty="0"/>
          </a:p>
        </p:txBody>
      </p:sp>
      <p:pic>
        <p:nvPicPr>
          <p:cNvPr id="5" name="Picture 4">
            <a:extLst>
              <a:ext uri="{FF2B5EF4-FFF2-40B4-BE49-F238E27FC236}">
                <a16:creationId xmlns:a16="http://schemas.microsoft.com/office/drawing/2014/main" id="{94A4EA4D-09E2-4B9D-8BC7-8CF07BF3936F}"/>
              </a:ext>
            </a:extLst>
          </p:cNvPr>
          <p:cNvPicPr>
            <a:picLocks noChangeAspect="1"/>
          </p:cNvPicPr>
          <p:nvPr/>
        </p:nvPicPr>
        <p:blipFill>
          <a:blip r:embed="rId2"/>
          <a:stretch>
            <a:fillRect/>
          </a:stretch>
        </p:blipFill>
        <p:spPr>
          <a:xfrm>
            <a:off x="4957225" y="933285"/>
            <a:ext cx="4151818" cy="3865485"/>
          </a:xfrm>
          <a:prstGeom prst="rect">
            <a:avLst/>
          </a:prstGeom>
        </p:spPr>
      </p:pic>
      <p:sp>
        <p:nvSpPr>
          <p:cNvPr id="6" name="Rectangle 5">
            <a:extLst>
              <a:ext uri="{FF2B5EF4-FFF2-40B4-BE49-F238E27FC236}">
                <a16:creationId xmlns:a16="http://schemas.microsoft.com/office/drawing/2014/main" id="{3AC1AC7B-AE41-469E-9B7E-D81D9FACB174}"/>
              </a:ext>
            </a:extLst>
          </p:cNvPr>
          <p:cNvSpPr/>
          <p:nvPr/>
        </p:nvSpPr>
        <p:spPr>
          <a:xfrm>
            <a:off x="91439" y="891540"/>
            <a:ext cx="4865785" cy="3046988"/>
          </a:xfrm>
          <a:prstGeom prst="rect">
            <a:avLst/>
          </a:prstGeom>
        </p:spPr>
        <p:txBody>
          <a:bodyPr wrap="square">
            <a:spAutoFit/>
          </a:bodyPr>
          <a:lstStyle/>
          <a:p>
            <a:r>
              <a:rPr lang="en-US" sz="1600" dirty="0">
                <a:solidFill>
                  <a:srgbClr val="0070C0"/>
                </a:solidFill>
              </a:rPr>
              <a:t>Fractal Analytic Model </a:t>
            </a:r>
            <a:r>
              <a:rPr lang="en-US" sz="1600" dirty="0"/>
              <a:t>embodies</a:t>
            </a:r>
          </a:p>
          <a:p>
            <a:endParaRPr lang="en-US" sz="1600" dirty="0"/>
          </a:p>
          <a:p>
            <a:pPr marL="285750" indent="-285750">
              <a:buFont typeface="Arial" panose="020B0604020202020204" pitchFamily="34" charset="0"/>
              <a:buChar char="•"/>
            </a:pPr>
            <a:r>
              <a:rPr lang="en-US" sz="1600" dirty="0">
                <a:highlight>
                  <a:srgbClr val="FFFF00"/>
                </a:highlight>
              </a:rPr>
              <a:t>collection</a:t>
            </a:r>
            <a:r>
              <a:rPr lang="en-US" sz="1600" dirty="0"/>
              <a:t> of </a:t>
            </a:r>
            <a:r>
              <a:rPr lang="en-US" sz="1600" dirty="0">
                <a:highlight>
                  <a:srgbClr val="FFFF00"/>
                </a:highlight>
              </a:rPr>
              <a:t>smaller</a:t>
            </a:r>
            <a:r>
              <a:rPr lang="en-US" sz="1600" dirty="0"/>
              <a:t> computations that decompose into yet smaller computations.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When the problem is decomposed far enough, only a single analytic technique is needed to achieve the analytic goal.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Problem decomposition creates multiple </a:t>
            </a:r>
            <a:r>
              <a:rPr lang="en-US" sz="1600" dirty="0">
                <a:highlight>
                  <a:srgbClr val="FFFF00"/>
                </a:highlight>
              </a:rPr>
              <a:t>sub-problems,</a:t>
            </a:r>
            <a:r>
              <a:rPr lang="en-US" sz="1600" dirty="0"/>
              <a:t> each with their own goals, data, computations and actions.</a:t>
            </a:r>
          </a:p>
        </p:txBody>
      </p:sp>
    </p:spTree>
    <p:extLst>
      <p:ext uri="{BB962C8B-B14F-4D97-AF65-F5344CB8AC3E}">
        <p14:creationId xmlns:p14="http://schemas.microsoft.com/office/powerpoint/2010/main" val="2528932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DB92-BE1F-4D57-A802-FE1704FE2D73}"/>
              </a:ext>
            </a:extLst>
          </p:cNvPr>
          <p:cNvSpPr>
            <a:spLocks noGrp="1"/>
          </p:cNvSpPr>
          <p:nvPr>
            <p:ph type="title"/>
          </p:nvPr>
        </p:nvSpPr>
        <p:spPr/>
        <p:txBody>
          <a:bodyPr/>
          <a:lstStyle/>
          <a:p>
            <a:r>
              <a:rPr lang="en-US" dirty="0"/>
              <a:t>Art or engineering?</a:t>
            </a:r>
          </a:p>
        </p:txBody>
      </p:sp>
      <p:sp>
        <p:nvSpPr>
          <p:cNvPr id="3" name="Slide Number Placeholder 2">
            <a:extLst>
              <a:ext uri="{FF2B5EF4-FFF2-40B4-BE49-F238E27FC236}">
                <a16:creationId xmlns:a16="http://schemas.microsoft.com/office/drawing/2014/main" id="{FCA4BB84-0D4D-444A-882D-B97598FC5DCC}"/>
              </a:ext>
            </a:extLst>
          </p:cNvPr>
          <p:cNvSpPr>
            <a:spLocks noGrp="1"/>
          </p:cNvSpPr>
          <p:nvPr>
            <p:ph type="sldNum" sz="quarter" idx="4"/>
          </p:nvPr>
        </p:nvSpPr>
        <p:spPr/>
        <p:txBody>
          <a:bodyPr/>
          <a:lstStyle/>
          <a:p>
            <a:r>
              <a:rPr lang="en-US"/>
              <a:t>Slide no. </a:t>
            </a:r>
            <a:fld id="{7240F3D1-AE27-48C7-9FC9-EF8542F23A88}" type="slidenum">
              <a:rPr lang="en-US" smtClean="0"/>
              <a:pPr/>
              <a:t>46</a:t>
            </a:fld>
            <a:endParaRPr lang="en-US" dirty="0"/>
          </a:p>
        </p:txBody>
      </p:sp>
      <p:sp>
        <p:nvSpPr>
          <p:cNvPr id="4" name="Date Placeholder 3">
            <a:extLst>
              <a:ext uri="{FF2B5EF4-FFF2-40B4-BE49-F238E27FC236}">
                <a16:creationId xmlns:a16="http://schemas.microsoft.com/office/drawing/2014/main" id="{918AEDA5-BB51-41B3-B569-AD9BB4DBD6A1}"/>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sp>
        <p:nvSpPr>
          <p:cNvPr id="5" name="Rectangle 4">
            <a:extLst>
              <a:ext uri="{FF2B5EF4-FFF2-40B4-BE49-F238E27FC236}">
                <a16:creationId xmlns:a16="http://schemas.microsoft.com/office/drawing/2014/main" id="{52D9406F-E684-416E-A132-4BB987312E98}"/>
              </a:ext>
            </a:extLst>
          </p:cNvPr>
          <p:cNvSpPr/>
          <p:nvPr/>
        </p:nvSpPr>
        <p:spPr>
          <a:xfrm>
            <a:off x="84124" y="891540"/>
            <a:ext cx="8803843" cy="3046988"/>
          </a:xfrm>
          <a:prstGeom prst="rect">
            <a:avLst/>
          </a:prstGeom>
        </p:spPr>
        <p:txBody>
          <a:bodyPr wrap="square">
            <a:spAutoFit/>
          </a:bodyPr>
          <a:lstStyle/>
          <a:p>
            <a:pPr marL="285750" indent="-285750">
              <a:buFont typeface="Arial" panose="020B0604020202020204" pitchFamily="34" charset="0"/>
              <a:buChar char="•"/>
            </a:pPr>
            <a:r>
              <a:rPr lang="en-US" sz="1600" dirty="0"/>
              <a:t>On the surface, </a:t>
            </a:r>
            <a:r>
              <a:rPr lang="en-US" sz="1600" dirty="0">
                <a:highlight>
                  <a:srgbClr val="FFFF00"/>
                </a:highlight>
              </a:rPr>
              <a:t>problem decomposition </a:t>
            </a:r>
            <a:r>
              <a:rPr lang="en-US" sz="1600" dirty="0"/>
              <a:t>appears to be a mechanical, repeatable process.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Conceptually true but it is really the </a:t>
            </a:r>
            <a:r>
              <a:rPr lang="en-US" sz="1600" dirty="0">
                <a:highlight>
                  <a:srgbClr val="FFFF00"/>
                </a:highlight>
              </a:rPr>
              <a:t>performance of an art </a:t>
            </a:r>
            <a:r>
              <a:rPr lang="en-US" sz="1600" dirty="0"/>
              <a:t>as opposed to the solving of an engineering problem.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May be many valid ways to decompose the problem, each leading to a different solution.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highlight>
                  <a:srgbClr val="FFFF00"/>
                </a:highlight>
              </a:rPr>
              <a:t>Hidden dependencies or constraints</a:t>
            </a:r>
            <a:r>
              <a:rPr lang="en-US" sz="1600" dirty="0"/>
              <a:t> only emerge after we begin developing a solution.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This is where art meets science.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art behind problem decomposition cannot be taught </a:t>
            </a:r>
            <a:r>
              <a:rPr lang="en-US" sz="1600" dirty="0">
                <a:sym typeface="Wingdings" panose="05000000000000000000" pitchFamily="2" charset="2"/>
              </a:rPr>
              <a:t></a:t>
            </a:r>
            <a:endParaRPr lang="en-US" sz="1600" dirty="0"/>
          </a:p>
        </p:txBody>
      </p:sp>
    </p:spTree>
    <p:extLst>
      <p:ext uri="{BB962C8B-B14F-4D97-AF65-F5344CB8AC3E}">
        <p14:creationId xmlns:p14="http://schemas.microsoft.com/office/powerpoint/2010/main" val="2727453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C33F-B417-4ED3-8962-193C207A2497}"/>
              </a:ext>
            </a:extLst>
          </p:cNvPr>
          <p:cNvSpPr>
            <a:spLocks noGrp="1"/>
          </p:cNvSpPr>
          <p:nvPr>
            <p:ph type="title"/>
          </p:nvPr>
        </p:nvSpPr>
        <p:spPr/>
        <p:txBody>
          <a:bodyPr/>
          <a:lstStyle/>
          <a:p>
            <a:r>
              <a:rPr lang="en-US" dirty="0"/>
              <a:t>Analytic Selection</a:t>
            </a:r>
          </a:p>
        </p:txBody>
      </p:sp>
      <p:sp>
        <p:nvSpPr>
          <p:cNvPr id="3" name="Slide Number Placeholder 2">
            <a:extLst>
              <a:ext uri="{FF2B5EF4-FFF2-40B4-BE49-F238E27FC236}">
                <a16:creationId xmlns:a16="http://schemas.microsoft.com/office/drawing/2014/main" id="{301FC43F-5E91-4EBC-92DD-F250872E2258}"/>
              </a:ext>
            </a:extLst>
          </p:cNvPr>
          <p:cNvSpPr>
            <a:spLocks noGrp="1"/>
          </p:cNvSpPr>
          <p:nvPr>
            <p:ph type="sldNum" sz="quarter" idx="4"/>
          </p:nvPr>
        </p:nvSpPr>
        <p:spPr/>
        <p:txBody>
          <a:bodyPr/>
          <a:lstStyle/>
          <a:p>
            <a:r>
              <a:rPr lang="en-US"/>
              <a:t>Slide no. </a:t>
            </a:r>
            <a:fld id="{7240F3D1-AE27-48C7-9FC9-EF8542F23A88}" type="slidenum">
              <a:rPr lang="en-US" smtClean="0"/>
              <a:pPr/>
              <a:t>47</a:t>
            </a:fld>
            <a:endParaRPr lang="en-US" dirty="0"/>
          </a:p>
        </p:txBody>
      </p:sp>
      <p:sp>
        <p:nvSpPr>
          <p:cNvPr id="4" name="Date Placeholder 3">
            <a:extLst>
              <a:ext uri="{FF2B5EF4-FFF2-40B4-BE49-F238E27FC236}">
                <a16:creationId xmlns:a16="http://schemas.microsoft.com/office/drawing/2014/main" id="{ACA0CC99-E0BE-4E93-8498-F3EDBA86CBBE}"/>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pic>
        <p:nvPicPr>
          <p:cNvPr id="5" name="Picture 4">
            <a:extLst>
              <a:ext uri="{FF2B5EF4-FFF2-40B4-BE49-F238E27FC236}">
                <a16:creationId xmlns:a16="http://schemas.microsoft.com/office/drawing/2014/main" id="{5044A7C9-A99A-4984-9A05-4B6CAC338031}"/>
              </a:ext>
            </a:extLst>
          </p:cNvPr>
          <p:cNvPicPr>
            <a:picLocks noChangeAspect="1"/>
          </p:cNvPicPr>
          <p:nvPr/>
        </p:nvPicPr>
        <p:blipFill>
          <a:blip r:embed="rId3"/>
          <a:stretch>
            <a:fillRect/>
          </a:stretch>
        </p:blipFill>
        <p:spPr>
          <a:xfrm>
            <a:off x="4979241" y="958672"/>
            <a:ext cx="4102580" cy="3828160"/>
          </a:xfrm>
          <a:prstGeom prst="rect">
            <a:avLst/>
          </a:prstGeom>
        </p:spPr>
      </p:pic>
      <p:sp>
        <p:nvSpPr>
          <p:cNvPr id="6" name="Rectangle 5">
            <a:extLst>
              <a:ext uri="{FF2B5EF4-FFF2-40B4-BE49-F238E27FC236}">
                <a16:creationId xmlns:a16="http://schemas.microsoft.com/office/drawing/2014/main" id="{96D7D9D3-EF61-4275-9B8B-8EE720619D40}"/>
              </a:ext>
            </a:extLst>
          </p:cNvPr>
          <p:cNvSpPr/>
          <p:nvPr/>
        </p:nvSpPr>
        <p:spPr>
          <a:xfrm>
            <a:off x="62179" y="1122044"/>
            <a:ext cx="5087721" cy="584775"/>
          </a:xfrm>
          <a:prstGeom prst="rect">
            <a:avLst/>
          </a:prstGeom>
        </p:spPr>
        <p:txBody>
          <a:bodyPr wrap="square">
            <a:spAutoFit/>
          </a:bodyPr>
          <a:lstStyle/>
          <a:p>
            <a:r>
              <a:rPr lang="en-US" sz="1600" dirty="0"/>
              <a:t>The universe of analytic techniques is vast and hard to comprehend, without a documented map.</a:t>
            </a:r>
          </a:p>
        </p:txBody>
      </p:sp>
      <p:graphicFrame>
        <p:nvGraphicFramePr>
          <p:cNvPr id="7" name="Object 6">
            <a:hlinkClick r:id="" action="ppaction://ole?verb=0"/>
            <a:extLst>
              <a:ext uri="{FF2B5EF4-FFF2-40B4-BE49-F238E27FC236}">
                <a16:creationId xmlns:a16="http://schemas.microsoft.com/office/drawing/2014/main" id="{CD93BF51-292D-4CCF-AFC3-9755F6D96879}"/>
              </a:ext>
            </a:extLst>
          </p:cNvPr>
          <p:cNvGraphicFramePr>
            <a:graphicFrameLocks noChangeAspect="1"/>
          </p:cNvGraphicFramePr>
          <p:nvPr>
            <p:extLst>
              <p:ext uri="{D42A27DB-BD31-4B8C-83A1-F6EECF244321}">
                <p14:modId xmlns:p14="http://schemas.microsoft.com/office/powerpoint/2010/main" val="2691878340"/>
              </p:ext>
            </p:extLst>
          </p:nvPr>
        </p:nvGraphicFramePr>
        <p:xfrm>
          <a:off x="191441" y="1766218"/>
          <a:ext cx="5222652" cy="2937456"/>
        </p:xfrm>
        <a:graphic>
          <a:graphicData uri="http://schemas.openxmlformats.org/presentationml/2006/ole">
            <mc:AlternateContent xmlns:mc="http://schemas.openxmlformats.org/markup-compatibility/2006">
              <mc:Choice xmlns:v="urn:schemas-microsoft-com:vml" Requires="v">
                <p:oleObj spid="_x0000_s1363" name="Presentation" r:id="rId4" imgW="8162394" imgH="4591711" progId="PowerPoint.Show.12">
                  <p:embed/>
                </p:oleObj>
              </mc:Choice>
              <mc:Fallback>
                <p:oleObj name="Presentation" r:id="rId4" imgW="8162394" imgH="4591711" progId="PowerPoint.Show.12">
                  <p:embed/>
                  <p:pic>
                    <p:nvPicPr>
                      <p:cNvPr id="0" name=""/>
                      <p:cNvPicPr/>
                      <p:nvPr/>
                    </p:nvPicPr>
                    <p:blipFill>
                      <a:blip r:embed="rId5"/>
                      <a:stretch>
                        <a:fillRect/>
                      </a:stretch>
                    </p:blipFill>
                    <p:spPr>
                      <a:xfrm>
                        <a:off x="191441" y="1766218"/>
                        <a:ext cx="5222652" cy="2937456"/>
                      </a:xfrm>
                      <a:prstGeom prst="rect">
                        <a:avLst/>
                      </a:prstGeom>
                    </p:spPr>
                  </p:pic>
                </p:oleObj>
              </mc:Fallback>
            </mc:AlternateContent>
          </a:graphicData>
        </a:graphic>
      </p:graphicFrame>
    </p:spTree>
    <p:extLst>
      <p:ext uri="{BB962C8B-B14F-4D97-AF65-F5344CB8AC3E}">
        <p14:creationId xmlns:p14="http://schemas.microsoft.com/office/powerpoint/2010/main" val="1961284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35C7-8129-4A76-9D49-DB80312179B0}"/>
              </a:ext>
            </a:extLst>
          </p:cNvPr>
          <p:cNvSpPr>
            <a:spLocks noGrp="1"/>
          </p:cNvSpPr>
          <p:nvPr>
            <p:ph type="title"/>
          </p:nvPr>
        </p:nvSpPr>
        <p:spPr/>
        <p:txBody>
          <a:bodyPr/>
          <a:lstStyle/>
          <a:p>
            <a:r>
              <a:rPr lang="en-US" dirty="0"/>
              <a:t>Summary – what questions data science answers?</a:t>
            </a:r>
          </a:p>
        </p:txBody>
      </p:sp>
      <p:sp>
        <p:nvSpPr>
          <p:cNvPr id="3" name="Slide Number Placeholder 2">
            <a:extLst>
              <a:ext uri="{FF2B5EF4-FFF2-40B4-BE49-F238E27FC236}">
                <a16:creationId xmlns:a16="http://schemas.microsoft.com/office/drawing/2014/main" id="{87D8AB60-7D43-4948-8307-AF5ED691C2D6}"/>
              </a:ext>
            </a:extLst>
          </p:cNvPr>
          <p:cNvSpPr>
            <a:spLocks noGrp="1"/>
          </p:cNvSpPr>
          <p:nvPr>
            <p:ph type="sldNum" sz="quarter" idx="4"/>
          </p:nvPr>
        </p:nvSpPr>
        <p:spPr/>
        <p:txBody>
          <a:bodyPr/>
          <a:lstStyle/>
          <a:p>
            <a:r>
              <a:rPr lang="en-US"/>
              <a:t>Slide no. </a:t>
            </a:r>
            <a:fld id="{7240F3D1-AE27-48C7-9FC9-EF8542F23A88}" type="slidenum">
              <a:rPr lang="en-US" smtClean="0"/>
              <a:pPr/>
              <a:t>48</a:t>
            </a:fld>
            <a:endParaRPr lang="en-US" dirty="0"/>
          </a:p>
        </p:txBody>
      </p:sp>
      <p:sp>
        <p:nvSpPr>
          <p:cNvPr id="4" name="Date Placeholder 3">
            <a:extLst>
              <a:ext uri="{FF2B5EF4-FFF2-40B4-BE49-F238E27FC236}">
                <a16:creationId xmlns:a16="http://schemas.microsoft.com/office/drawing/2014/main" id="{650F219B-C63E-471B-993F-4446C3DA42AF}"/>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graphicFrame>
        <p:nvGraphicFramePr>
          <p:cNvPr id="5" name="Table 4">
            <a:extLst>
              <a:ext uri="{FF2B5EF4-FFF2-40B4-BE49-F238E27FC236}">
                <a16:creationId xmlns:a16="http://schemas.microsoft.com/office/drawing/2014/main" id="{3FA3072A-EC4B-47A1-B308-FDC1B8706B6E}"/>
              </a:ext>
            </a:extLst>
          </p:cNvPr>
          <p:cNvGraphicFramePr>
            <a:graphicFrameLocks noGrp="1"/>
          </p:cNvGraphicFramePr>
          <p:nvPr>
            <p:extLst>
              <p:ext uri="{D42A27DB-BD31-4B8C-83A1-F6EECF244321}">
                <p14:modId xmlns:p14="http://schemas.microsoft.com/office/powerpoint/2010/main" val="3526696862"/>
              </p:ext>
            </p:extLst>
          </p:nvPr>
        </p:nvGraphicFramePr>
        <p:xfrm>
          <a:off x="152400" y="939817"/>
          <a:ext cx="8839199" cy="3876040"/>
        </p:xfrm>
        <a:graphic>
          <a:graphicData uri="http://schemas.openxmlformats.org/drawingml/2006/table">
            <a:tbl>
              <a:tblPr firstRow="1" bandRow="1">
                <a:tableStyleId>{912C8C85-51F0-491E-9774-3900AFEF0FD7}</a:tableStyleId>
              </a:tblPr>
              <a:tblGrid>
                <a:gridCol w="8839199">
                  <a:extLst>
                    <a:ext uri="{9D8B030D-6E8A-4147-A177-3AD203B41FA5}">
                      <a16:colId xmlns:a16="http://schemas.microsoft.com/office/drawing/2014/main" val="1818779535"/>
                    </a:ext>
                  </a:extLst>
                </a:gridCol>
              </a:tblGrid>
              <a:tr h="370840">
                <a:tc>
                  <a:txBody>
                    <a:bodyPr/>
                    <a:lstStyle/>
                    <a:p>
                      <a:r>
                        <a:rPr lang="en-US" sz="1600" dirty="0"/>
                        <a:t>Is this A or B?</a:t>
                      </a:r>
                    </a:p>
                  </a:txBody>
                  <a:tcPr/>
                </a:tc>
                <a:extLst>
                  <a:ext uri="{0D108BD9-81ED-4DB2-BD59-A6C34878D82A}">
                    <a16:rowId xmlns:a16="http://schemas.microsoft.com/office/drawing/2014/main" val="3124409118"/>
                  </a:ext>
                </a:extLst>
              </a:tr>
              <a:tr h="370840">
                <a:tc>
                  <a:txBody>
                    <a:bodyPr/>
                    <a:lstStyle/>
                    <a:p>
                      <a:pPr marL="285750" indent="-285750">
                        <a:buFont typeface="Arial" panose="020B0604020202020204" pitchFamily="34" charset="0"/>
                        <a:buChar char="•"/>
                      </a:pPr>
                      <a:r>
                        <a:rPr lang="en-US" sz="1600" dirty="0"/>
                        <a:t>This is formally known as </a:t>
                      </a:r>
                      <a:r>
                        <a:rPr lang="en-US" sz="1600" dirty="0">
                          <a:highlight>
                            <a:srgbClr val="FFFF00"/>
                          </a:highlight>
                        </a:rPr>
                        <a:t>two-class classification</a:t>
                      </a:r>
                      <a:r>
                        <a:rPr lang="en-US" sz="1600" dirty="0"/>
                        <a:t>. It’s useful for any question that has just two possible answers: yes or no, on or off, smoking or non-smoking, purchased or not.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Here are few typical examples.</a:t>
                      </a:r>
                    </a:p>
                    <a:p>
                      <a:endParaRPr lang="en-US" sz="1600" dirty="0"/>
                    </a:p>
                    <a:p>
                      <a:pPr marL="628650" lvl="1" indent="-285750">
                        <a:buFont typeface="Arial" panose="020B0604020202020204" pitchFamily="34" charset="0"/>
                        <a:buChar char="•"/>
                      </a:pPr>
                      <a:r>
                        <a:rPr lang="en-US" sz="1600" dirty="0"/>
                        <a:t>Will this customer renew his/her subscription?</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Is this an image of a cat or a dog?</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Will this customer click on the top link?</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Will this tyre fail in the next thousand miles?</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Does the RS. 5 coupon or the 25% off coupon result in more return customers?</a:t>
                      </a:r>
                    </a:p>
                  </a:txBody>
                  <a:tcPr/>
                </a:tc>
                <a:extLst>
                  <a:ext uri="{0D108BD9-81ED-4DB2-BD59-A6C34878D82A}">
                    <a16:rowId xmlns:a16="http://schemas.microsoft.com/office/drawing/2014/main" val="1737662644"/>
                  </a:ext>
                </a:extLst>
              </a:tr>
            </a:tbl>
          </a:graphicData>
        </a:graphic>
      </p:graphicFrame>
      <p:pic>
        <p:nvPicPr>
          <p:cNvPr id="7" name="Picture 6">
            <a:extLst>
              <a:ext uri="{FF2B5EF4-FFF2-40B4-BE49-F238E27FC236}">
                <a16:creationId xmlns:a16="http://schemas.microsoft.com/office/drawing/2014/main" id="{5EA8D808-4705-40AF-8864-9F35980C77E8}"/>
              </a:ext>
            </a:extLst>
          </p:cNvPr>
          <p:cNvPicPr>
            <a:picLocks noChangeAspect="1"/>
          </p:cNvPicPr>
          <p:nvPr/>
        </p:nvPicPr>
        <p:blipFill>
          <a:blip r:embed="rId2"/>
          <a:stretch>
            <a:fillRect/>
          </a:stretch>
        </p:blipFill>
        <p:spPr>
          <a:xfrm>
            <a:off x="7940431" y="1723933"/>
            <a:ext cx="966990" cy="939558"/>
          </a:xfrm>
          <a:prstGeom prst="rect">
            <a:avLst/>
          </a:prstGeom>
        </p:spPr>
      </p:pic>
    </p:spTree>
    <p:extLst>
      <p:ext uri="{BB962C8B-B14F-4D97-AF65-F5344CB8AC3E}">
        <p14:creationId xmlns:p14="http://schemas.microsoft.com/office/powerpoint/2010/main" val="3911393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35C7-8129-4A76-9D49-DB80312179B0}"/>
              </a:ext>
            </a:extLst>
          </p:cNvPr>
          <p:cNvSpPr>
            <a:spLocks noGrp="1"/>
          </p:cNvSpPr>
          <p:nvPr>
            <p:ph type="title"/>
          </p:nvPr>
        </p:nvSpPr>
        <p:spPr/>
        <p:txBody>
          <a:bodyPr/>
          <a:lstStyle/>
          <a:p>
            <a:r>
              <a:rPr lang="en-US" dirty="0"/>
              <a:t>Summary – what questions data science answers?</a:t>
            </a:r>
          </a:p>
        </p:txBody>
      </p:sp>
      <p:sp>
        <p:nvSpPr>
          <p:cNvPr id="3" name="Slide Number Placeholder 2">
            <a:extLst>
              <a:ext uri="{FF2B5EF4-FFF2-40B4-BE49-F238E27FC236}">
                <a16:creationId xmlns:a16="http://schemas.microsoft.com/office/drawing/2014/main" id="{87D8AB60-7D43-4948-8307-AF5ED691C2D6}"/>
              </a:ext>
            </a:extLst>
          </p:cNvPr>
          <p:cNvSpPr>
            <a:spLocks noGrp="1"/>
          </p:cNvSpPr>
          <p:nvPr>
            <p:ph type="sldNum" sz="quarter" idx="4"/>
          </p:nvPr>
        </p:nvSpPr>
        <p:spPr/>
        <p:txBody>
          <a:bodyPr/>
          <a:lstStyle/>
          <a:p>
            <a:r>
              <a:rPr lang="en-US"/>
              <a:t>Slide no. </a:t>
            </a:r>
            <a:fld id="{7240F3D1-AE27-48C7-9FC9-EF8542F23A88}" type="slidenum">
              <a:rPr lang="en-US" smtClean="0"/>
              <a:pPr/>
              <a:t>49</a:t>
            </a:fld>
            <a:endParaRPr lang="en-US" dirty="0"/>
          </a:p>
        </p:txBody>
      </p:sp>
      <p:sp>
        <p:nvSpPr>
          <p:cNvPr id="4" name="Date Placeholder 3">
            <a:extLst>
              <a:ext uri="{FF2B5EF4-FFF2-40B4-BE49-F238E27FC236}">
                <a16:creationId xmlns:a16="http://schemas.microsoft.com/office/drawing/2014/main" id="{650F219B-C63E-471B-993F-4446C3DA42AF}"/>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graphicFrame>
        <p:nvGraphicFramePr>
          <p:cNvPr id="5" name="Table 4">
            <a:extLst>
              <a:ext uri="{FF2B5EF4-FFF2-40B4-BE49-F238E27FC236}">
                <a16:creationId xmlns:a16="http://schemas.microsoft.com/office/drawing/2014/main" id="{3FA3072A-EC4B-47A1-B308-FDC1B8706B6E}"/>
              </a:ext>
            </a:extLst>
          </p:cNvPr>
          <p:cNvGraphicFramePr>
            <a:graphicFrameLocks noGrp="1"/>
          </p:cNvGraphicFramePr>
          <p:nvPr>
            <p:extLst>
              <p:ext uri="{D42A27DB-BD31-4B8C-83A1-F6EECF244321}">
                <p14:modId xmlns:p14="http://schemas.microsoft.com/office/powerpoint/2010/main" val="3824055816"/>
              </p:ext>
            </p:extLst>
          </p:nvPr>
        </p:nvGraphicFramePr>
        <p:xfrm>
          <a:off x="152400" y="939817"/>
          <a:ext cx="8839199" cy="3876040"/>
        </p:xfrm>
        <a:graphic>
          <a:graphicData uri="http://schemas.openxmlformats.org/drawingml/2006/table">
            <a:tbl>
              <a:tblPr firstRow="1" bandRow="1">
                <a:tableStyleId>{912C8C85-51F0-491E-9774-3900AFEF0FD7}</a:tableStyleId>
              </a:tblPr>
              <a:tblGrid>
                <a:gridCol w="8839199">
                  <a:extLst>
                    <a:ext uri="{9D8B030D-6E8A-4147-A177-3AD203B41FA5}">
                      <a16:colId xmlns:a16="http://schemas.microsoft.com/office/drawing/2014/main" val="1818779535"/>
                    </a:ext>
                  </a:extLst>
                </a:gridCol>
              </a:tblGrid>
              <a:tr h="370840">
                <a:tc>
                  <a:txBody>
                    <a:bodyPr/>
                    <a:lstStyle/>
                    <a:p>
                      <a:r>
                        <a:rPr lang="en-US" sz="1600" dirty="0"/>
                        <a:t>Is this A or B or C or D?</a:t>
                      </a:r>
                    </a:p>
                  </a:txBody>
                  <a:tcPr/>
                </a:tc>
                <a:extLst>
                  <a:ext uri="{0D108BD9-81ED-4DB2-BD59-A6C34878D82A}">
                    <a16:rowId xmlns:a16="http://schemas.microsoft.com/office/drawing/2014/main" val="3124409118"/>
                  </a:ext>
                </a:extLst>
              </a:tr>
              <a:tr h="370840">
                <a:tc>
                  <a:txBody>
                    <a:bodyPr/>
                    <a:lstStyle/>
                    <a:p>
                      <a:pPr marL="285750" indent="-285750">
                        <a:buFont typeface="Arial" panose="020B0604020202020204" pitchFamily="34" charset="0"/>
                        <a:buChar char="•"/>
                      </a:pPr>
                      <a:r>
                        <a:rPr lang="en-US" sz="1600" dirty="0"/>
                        <a:t>Also called </a:t>
                      </a:r>
                      <a:r>
                        <a:rPr lang="en-US" sz="1600" dirty="0">
                          <a:highlight>
                            <a:srgbClr val="FFFF00"/>
                          </a:highlight>
                        </a:rPr>
                        <a:t>multi-class classification</a:t>
                      </a:r>
                      <a:r>
                        <a:rPr lang="en-US" sz="1600" dirty="0"/>
                        <a:t>. it answers a question that has several (or even many) possible answers: which flavor, which person, which part, which company, which candidate.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Here are a few typical examples.</a:t>
                      </a:r>
                    </a:p>
                    <a:p>
                      <a:endParaRPr lang="en-US" sz="1600" dirty="0"/>
                    </a:p>
                    <a:p>
                      <a:pPr marL="628650" lvl="1" indent="-285750">
                        <a:buFont typeface="Arial" panose="020B0604020202020204" pitchFamily="34" charset="0"/>
                        <a:buChar char="•"/>
                      </a:pPr>
                      <a:r>
                        <a:rPr lang="en-US" sz="1600" dirty="0"/>
                        <a:t>Which animal is in this image?</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Which aircraft is causing this radar signature?</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What is the topic of this news article?</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What is the mood of this tweet?</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Who is the speaker in this recording?</a:t>
                      </a:r>
                    </a:p>
                  </a:txBody>
                  <a:tcPr/>
                </a:tc>
                <a:extLst>
                  <a:ext uri="{0D108BD9-81ED-4DB2-BD59-A6C34878D82A}">
                    <a16:rowId xmlns:a16="http://schemas.microsoft.com/office/drawing/2014/main" val="1737662644"/>
                  </a:ext>
                </a:extLst>
              </a:tr>
            </a:tbl>
          </a:graphicData>
        </a:graphic>
      </p:graphicFrame>
      <p:pic>
        <p:nvPicPr>
          <p:cNvPr id="8" name="Picture 7">
            <a:extLst>
              <a:ext uri="{FF2B5EF4-FFF2-40B4-BE49-F238E27FC236}">
                <a16:creationId xmlns:a16="http://schemas.microsoft.com/office/drawing/2014/main" id="{61994C9B-D643-489B-8461-C2705A0624A5}"/>
              </a:ext>
            </a:extLst>
          </p:cNvPr>
          <p:cNvPicPr>
            <a:picLocks noChangeAspect="1"/>
          </p:cNvPicPr>
          <p:nvPr/>
        </p:nvPicPr>
        <p:blipFill>
          <a:blip r:embed="rId2"/>
          <a:stretch>
            <a:fillRect/>
          </a:stretch>
        </p:blipFill>
        <p:spPr>
          <a:xfrm>
            <a:off x="7909170" y="1723933"/>
            <a:ext cx="966990" cy="939558"/>
          </a:xfrm>
          <a:prstGeom prst="rect">
            <a:avLst/>
          </a:prstGeom>
        </p:spPr>
      </p:pic>
    </p:spTree>
    <p:extLst>
      <p:ext uri="{BB962C8B-B14F-4D97-AF65-F5344CB8AC3E}">
        <p14:creationId xmlns:p14="http://schemas.microsoft.com/office/powerpoint/2010/main" val="47926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F271-1A4F-4730-B0BD-385495D80FE0}"/>
              </a:ext>
            </a:extLst>
          </p:cNvPr>
          <p:cNvSpPr>
            <a:spLocks noGrp="1"/>
          </p:cNvSpPr>
          <p:nvPr>
            <p:ph type="title"/>
          </p:nvPr>
        </p:nvSpPr>
        <p:spPr/>
        <p:txBody>
          <a:bodyPr/>
          <a:lstStyle/>
          <a:p>
            <a:r>
              <a:rPr lang="en-US" dirty="0"/>
              <a:t>Big data – what is it?</a:t>
            </a:r>
          </a:p>
        </p:txBody>
      </p:sp>
      <p:sp>
        <p:nvSpPr>
          <p:cNvPr id="3" name="Date Placeholder 2">
            <a:extLst>
              <a:ext uri="{FF2B5EF4-FFF2-40B4-BE49-F238E27FC236}">
                <a16:creationId xmlns:a16="http://schemas.microsoft.com/office/drawing/2014/main" id="{A4884658-8B44-4A65-86E3-3B418C0923A5}"/>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DBEA3992-1342-4F26-A035-E88DD1F31228}"/>
              </a:ext>
            </a:extLst>
          </p:cNvPr>
          <p:cNvSpPr>
            <a:spLocks noGrp="1"/>
          </p:cNvSpPr>
          <p:nvPr>
            <p:ph type="sldNum" sz="quarter" idx="4"/>
          </p:nvPr>
        </p:nvSpPr>
        <p:spPr/>
        <p:txBody>
          <a:bodyPr/>
          <a:lstStyle/>
          <a:p>
            <a:r>
              <a:rPr lang="en-US"/>
              <a:t>Slide no. </a:t>
            </a:r>
            <a:fld id="{7240F3D1-AE27-48C7-9FC9-EF8542F23A88}" type="slidenum">
              <a:rPr lang="en-US" smtClean="0"/>
              <a:pPr/>
              <a:t>5</a:t>
            </a:fld>
            <a:endParaRPr lang="en-US" dirty="0"/>
          </a:p>
        </p:txBody>
      </p:sp>
      <p:pic>
        <p:nvPicPr>
          <p:cNvPr id="6" name="Picture 5">
            <a:extLst>
              <a:ext uri="{FF2B5EF4-FFF2-40B4-BE49-F238E27FC236}">
                <a16:creationId xmlns:a16="http://schemas.microsoft.com/office/drawing/2014/main" id="{094BB6EF-DD9B-4C27-A909-AC55DE617D29}"/>
              </a:ext>
            </a:extLst>
          </p:cNvPr>
          <p:cNvPicPr>
            <a:picLocks noChangeAspect="1"/>
          </p:cNvPicPr>
          <p:nvPr/>
        </p:nvPicPr>
        <p:blipFill>
          <a:blip r:embed="rId2"/>
          <a:stretch>
            <a:fillRect/>
          </a:stretch>
        </p:blipFill>
        <p:spPr>
          <a:xfrm>
            <a:off x="3312596" y="1006869"/>
            <a:ext cx="5749026" cy="3517697"/>
          </a:xfrm>
          <a:prstGeom prst="rect">
            <a:avLst/>
          </a:prstGeom>
        </p:spPr>
      </p:pic>
      <p:sp>
        <p:nvSpPr>
          <p:cNvPr id="5" name="Rectangle 4">
            <a:extLst>
              <a:ext uri="{FF2B5EF4-FFF2-40B4-BE49-F238E27FC236}">
                <a16:creationId xmlns:a16="http://schemas.microsoft.com/office/drawing/2014/main" id="{A47A7F78-0E4C-4F0D-9A11-B16B0957C9D3}"/>
              </a:ext>
            </a:extLst>
          </p:cNvPr>
          <p:cNvSpPr/>
          <p:nvPr/>
        </p:nvSpPr>
        <p:spPr>
          <a:xfrm>
            <a:off x="82378" y="1006870"/>
            <a:ext cx="4876800" cy="1323439"/>
          </a:xfrm>
          <a:prstGeom prst="rect">
            <a:avLst/>
          </a:prstGeom>
        </p:spPr>
        <p:txBody>
          <a:bodyPr wrap="square">
            <a:spAutoFit/>
          </a:bodyPr>
          <a:lstStyle/>
          <a:p>
            <a:r>
              <a:rPr lang="en-US" sz="1600" dirty="0"/>
              <a:t>Big data analytics allows data scientists and various other users to evaluate </a:t>
            </a:r>
            <a:r>
              <a:rPr lang="en-US" sz="1600" dirty="0">
                <a:highlight>
                  <a:srgbClr val="FFFF00"/>
                </a:highlight>
              </a:rPr>
              <a:t>large volumes of transaction data and other data sources </a:t>
            </a:r>
            <a:r>
              <a:rPr lang="en-US" sz="1600" dirty="0"/>
              <a:t>that traditional business systems would be unable to tackle. </a:t>
            </a:r>
          </a:p>
          <a:p>
            <a:endParaRPr lang="en-US" sz="1600" dirty="0"/>
          </a:p>
        </p:txBody>
      </p:sp>
      <p:sp>
        <p:nvSpPr>
          <p:cNvPr id="7" name="TextBox 6">
            <a:extLst>
              <a:ext uri="{FF2B5EF4-FFF2-40B4-BE49-F238E27FC236}">
                <a16:creationId xmlns:a16="http://schemas.microsoft.com/office/drawing/2014/main" id="{85171591-7C86-4D8D-85CE-B8EE6489F19F}"/>
              </a:ext>
            </a:extLst>
          </p:cNvPr>
          <p:cNvSpPr txBox="1"/>
          <p:nvPr/>
        </p:nvSpPr>
        <p:spPr>
          <a:xfrm>
            <a:off x="4449462" y="4455229"/>
            <a:ext cx="3665838" cy="369332"/>
          </a:xfrm>
          <a:prstGeom prst="rect">
            <a:avLst/>
          </a:prstGeom>
          <a:noFill/>
        </p:spPr>
        <p:txBody>
          <a:bodyPr wrap="square" rtlCol="0">
            <a:spAutoFit/>
          </a:bodyPr>
          <a:lstStyle/>
          <a:p>
            <a:pPr algn="ctr"/>
            <a:r>
              <a:rPr lang="en-US" dirty="0"/>
              <a:t>Big Data Analytics – Use cases</a:t>
            </a:r>
          </a:p>
        </p:txBody>
      </p:sp>
      <p:cxnSp>
        <p:nvCxnSpPr>
          <p:cNvPr id="9" name="Straight Connector 8">
            <a:extLst>
              <a:ext uri="{FF2B5EF4-FFF2-40B4-BE49-F238E27FC236}">
                <a16:creationId xmlns:a16="http://schemas.microsoft.com/office/drawing/2014/main" id="{951CF241-7287-4ADA-923E-2034B27640A3}"/>
              </a:ext>
            </a:extLst>
          </p:cNvPr>
          <p:cNvCxnSpPr/>
          <p:nvPr/>
        </p:nvCxnSpPr>
        <p:spPr>
          <a:xfrm flipH="1">
            <a:off x="2183027" y="1103870"/>
            <a:ext cx="3237470" cy="3599935"/>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3179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35C7-8129-4A76-9D49-DB80312179B0}"/>
              </a:ext>
            </a:extLst>
          </p:cNvPr>
          <p:cNvSpPr>
            <a:spLocks noGrp="1"/>
          </p:cNvSpPr>
          <p:nvPr>
            <p:ph type="title"/>
          </p:nvPr>
        </p:nvSpPr>
        <p:spPr/>
        <p:txBody>
          <a:bodyPr/>
          <a:lstStyle/>
          <a:p>
            <a:r>
              <a:rPr lang="en-US" dirty="0"/>
              <a:t>Summary – what questions data science answers?</a:t>
            </a:r>
          </a:p>
        </p:txBody>
      </p:sp>
      <p:sp>
        <p:nvSpPr>
          <p:cNvPr id="3" name="Slide Number Placeholder 2">
            <a:extLst>
              <a:ext uri="{FF2B5EF4-FFF2-40B4-BE49-F238E27FC236}">
                <a16:creationId xmlns:a16="http://schemas.microsoft.com/office/drawing/2014/main" id="{87D8AB60-7D43-4948-8307-AF5ED691C2D6}"/>
              </a:ext>
            </a:extLst>
          </p:cNvPr>
          <p:cNvSpPr>
            <a:spLocks noGrp="1"/>
          </p:cNvSpPr>
          <p:nvPr>
            <p:ph type="sldNum" sz="quarter" idx="4"/>
          </p:nvPr>
        </p:nvSpPr>
        <p:spPr/>
        <p:txBody>
          <a:bodyPr/>
          <a:lstStyle/>
          <a:p>
            <a:r>
              <a:rPr lang="en-US"/>
              <a:t>Slide no. </a:t>
            </a:r>
            <a:fld id="{7240F3D1-AE27-48C7-9FC9-EF8542F23A88}" type="slidenum">
              <a:rPr lang="en-US" smtClean="0"/>
              <a:pPr/>
              <a:t>50</a:t>
            </a:fld>
            <a:endParaRPr lang="en-US" dirty="0"/>
          </a:p>
        </p:txBody>
      </p:sp>
      <p:sp>
        <p:nvSpPr>
          <p:cNvPr id="4" name="Date Placeholder 3">
            <a:extLst>
              <a:ext uri="{FF2B5EF4-FFF2-40B4-BE49-F238E27FC236}">
                <a16:creationId xmlns:a16="http://schemas.microsoft.com/office/drawing/2014/main" id="{650F219B-C63E-471B-993F-4446C3DA42AF}"/>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graphicFrame>
        <p:nvGraphicFramePr>
          <p:cNvPr id="5" name="Table 4">
            <a:extLst>
              <a:ext uri="{FF2B5EF4-FFF2-40B4-BE49-F238E27FC236}">
                <a16:creationId xmlns:a16="http://schemas.microsoft.com/office/drawing/2014/main" id="{3FA3072A-EC4B-47A1-B308-FDC1B8706B6E}"/>
              </a:ext>
            </a:extLst>
          </p:cNvPr>
          <p:cNvGraphicFramePr>
            <a:graphicFrameLocks noGrp="1"/>
          </p:cNvGraphicFramePr>
          <p:nvPr>
            <p:extLst>
              <p:ext uri="{D42A27DB-BD31-4B8C-83A1-F6EECF244321}">
                <p14:modId xmlns:p14="http://schemas.microsoft.com/office/powerpoint/2010/main" val="4146809583"/>
              </p:ext>
            </p:extLst>
          </p:nvPr>
        </p:nvGraphicFramePr>
        <p:xfrm>
          <a:off x="117231" y="939817"/>
          <a:ext cx="8874368" cy="3876040"/>
        </p:xfrm>
        <a:graphic>
          <a:graphicData uri="http://schemas.openxmlformats.org/drawingml/2006/table">
            <a:tbl>
              <a:tblPr firstRow="1" bandRow="1">
                <a:tableStyleId>{912C8C85-51F0-491E-9774-3900AFEF0FD7}</a:tableStyleId>
              </a:tblPr>
              <a:tblGrid>
                <a:gridCol w="8874368">
                  <a:extLst>
                    <a:ext uri="{9D8B030D-6E8A-4147-A177-3AD203B41FA5}">
                      <a16:colId xmlns:a16="http://schemas.microsoft.com/office/drawing/2014/main" val="1818779535"/>
                    </a:ext>
                  </a:extLst>
                </a:gridCol>
              </a:tblGrid>
              <a:tr h="370840">
                <a:tc>
                  <a:txBody>
                    <a:bodyPr/>
                    <a:lstStyle/>
                    <a:p>
                      <a:r>
                        <a:rPr lang="en-US" sz="1600" dirty="0"/>
                        <a:t>Is this bizarre, weird or uncommon?</a:t>
                      </a:r>
                    </a:p>
                  </a:txBody>
                  <a:tcPr/>
                </a:tc>
                <a:extLst>
                  <a:ext uri="{0D108BD9-81ED-4DB2-BD59-A6C34878D82A}">
                    <a16:rowId xmlns:a16="http://schemas.microsoft.com/office/drawing/2014/main" val="3124409118"/>
                  </a:ext>
                </a:extLst>
              </a:tr>
              <a:tr h="370840">
                <a:tc>
                  <a:txBody>
                    <a:bodyPr/>
                    <a:lstStyle/>
                    <a:p>
                      <a:pPr marL="285750" indent="-285750">
                        <a:buFont typeface="Arial" panose="020B0604020202020204" pitchFamily="34" charset="0"/>
                        <a:buChar char="•"/>
                      </a:pPr>
                      <a:r>
                        <a:rPr lang="en-US" sz="1600" dirty="0"/>
                        <a:t>Known as </a:t>
                      </a:r>
                      <a:r>
                        <a:rPr lang="en-US" sz="1600" dirty="0">
                          <a:highlight>
                            <a:srgbClr val="FFFF00"/>
                          </a:highlight>
                        </a:rPr>
                        <a:t>anomaly detection</a:t>
                      </a:r>
                      <a:r>
                        <a:rPr lang="en-US" sz="1600" dirty="0"/>
                        <a:t>.  They identify data points that are </a:t>
                      </a:r>
                      <a:r>
                        <a:rPr lang="en-US" sz="1600" dirty="0">
                          <a:highlight>
                            <a:srgbClr val="FFFF00"/>
                          </a:highlight>
                        </a:rPr>
                        <a:t>not normal</a:t>
                      </a:r>
                      <a:r>
                        <a:rPr lang="en-US" sz="1600" dirty="0"/>
                        <a:t>.  this looks like a binary classification question. It can be answered yes or no.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difference is that binary classification assumes you have a collection of examples of both yes and no cases.  Anomaly detection doesn’t.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Here are some typical anomaly detection questions.</a:t>
                      </a:r>
                    </a:p>
                    <a:p>
                      <a:pPr marL="628650" lvl="1" indent="-285750">
                        <a:buFont typeface="Arial" panose="020B0604020202020204" pitchFamily="34" charset="0"/>
                        <a:buChar char="•"/>
                      </a:pPr>
                      <a:r>
                        <a:rPr lang="en-US" sz="1600" dirty="0"/>
                        <a:t>credit card fraud detection. </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Is this pressure reading unusual? </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Is this combination of purchases very different from what this customer has made in the past?</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Are these voltages normal for this season and time of day?</a:t>
                      </a:r>
                    </a:p>
                  </a:txBody>
                  <a:tcPr/>
                </a:tc>
                <a:extLst>
                  <a:ext uri="{0D108BD9-81ED-4DB2-BD59-A6C34878D82A}">
                    <a16:rowId xmlns:a16="http://schemas.microsoft.com/office/drawing/2014/main" val="1737662644"/>
                  </a:ext>
                </a:extLst>
              </a:tr>
            </a:tbl>
          </a:graphicData>
        </a:graphic>
      </p:graphicFrame>
      <p:pic>
        <p:nvPicPr>
          <p:cNvPr id="8" name="Picture 7">
            <a:extLst>
              <a:ext uri="{FF2B5EF4-FFF2-40B4-BE49-F238E27FC236}">
                <a16:creationId xmlns:a16="http://schemas.microsoft.com/office/drawing/2014/main" id="{37668DDB-BC4D-444B-BB35-479835F2855B}"/>
              </a:ext>
            </a:extLst>
          </p:cNvPr>
          <p:cNvPicPr>
            <a:picLocks noChangeAspect="1"/>
          </p:cNvPicPr>
          <p:nvPr/>
        </p:nvPicPr>
        <p:blipFill>
          <a:blip r:embed="rId2"/>
          <a:stretch>
            <a:fillRect/>
          </a:stretch>
        </p:blipFill>
        <p:spPr>
          <a:xfrm>
            <a:off x="7873054" y="2402973"/>
            <a:ext cx="966990" cy="939558"/>
          </a:xfrm>
          <a:prstGeom prst="rect">
            <a:avLst/>
          </a:prstGeom>
        </p:spPr>
      </p:pic>
    </p:spTree>
    <p:extLst>
      <p:ext uri="{BB962C8B-B14F-4D97-AF65-F5344CB8AC3E}">
        <p14:creationId xmlns:p14="http://schemas.microsoft.com/office/powerpoint/2010/main" val="629493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35C7-8129-4A76-9D49-DB80312179B0}"/>
              </a:ext>
            </a:extLst>
          </p:cNvPr>
          <p:cNvSpPr>
            <a:spLocks noGrp="1"/>
          </p:cNvSpPr>
          <p:nvPr>
            <p:ph type="title"/>
          </p:nvPr>
        </p:nvSpPr>
        <p:spPr/>
        <p:txBody>
          <a:bodyPr/>
          <a:lstStyle/>
          <a:p>
            <a:r>
              <a:rPr lang="en-US" dirty="0"/>
              <a:t>Summary – what questions data science answers?</a:t>
            </a:r>
          </a:p>
        </p:txBody>
      </p:sp>
      <p:sp>
        <p:nvSpPr>
          <p:cNvPr id="3" name="Slide Number Placeholder 2">
            <a:extLst>
              <a:ext uri="{FF2B5EF4-FFF2-40B4-BE49-F238E27FC236}">
                <a16:creationId xmlns:a16="http://schemas.microsoft.com/office/drawing/2014/main" id="{87D8AB60-7D43-4948-8307-AF5ED691C2D6}"/>
              </a:ext>
            </a:extLst>
          </p:cNvPr>
          <p:cNvSpPr>
            <a:spLocks noGrp="1"/>
          </p:cNvSpPr>
          <p:nvPr>
            <p:ph type="sldNum" sz="quarter" idx="4"/>
          </p:nvPr>
        </p:nvSpPr>
        <p:spPr/>
        <p:txBody>
          <a:bodyPr/>
          <a:lstStyle/>
          <a:p>
            <a:r>
              <a:rPr lang="en-US"/>
              <a:t>Slide no. </a:t>
            </a:r>
            <a:fld id="{7240F3D1-AE27-48C7-9FC9-EF8542F23A88}" type="slidenum">
              <a:rPr lang="en-US" smtClean="0"/>
              <a:pPr/>
              <a:t>51</a:t>
            </a:fld>
            <a:endParaRPr lang="en-US" dirty="0"/>
          </a:p>
        </p:txBody>
      </p:sp>
      <p:sp>
        <p:nvSpPr>
          <p:cNvPr id="4" name="Date Placeholder 3">
            <a:extLst>
              <a:ext uri="{FF2B5EF4-FFF2-40B4-BE49-F238E27FC236}">
                <a16:creationId xmlns:a16="http://schemas.microsoft.com/office/drawing/2014/main" id="{650F219B-C63E-471B-993F-4446C3DA42AF}"/>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graphicFrame>
        <p:nvGraphicFramePr>
          <p:cNvPr id="5" name="Table 4">
            <a:extLst>
              <a:ext uri="{FF2B5EF4-FFF2-40B4-BE49-F238E27FC236}">
                <a16:creationId xmlns:a16="http://schemas.microsoft.com/office/drawing/2014/main" id="{3FA3072A-EC4B-47A1-B308-FDC1B8706B6E}"/>
              </a:ext>
            </a:extLst>
          </p:cNvPr>
          <p:cNvGraphicFramePr>
            <a:graphicFrameLocks noGrp="1"/>
          </p:cNvGraphicFramePr>
          <p:nvPr>
            <p:extLst>
              <p:ext uri="{D42A27DB-BD31-4B8C-83A1-F6EECF244321}">
                <p14:modId xmlns:p14="http://schemas.microsoft.com/office/powerpoint/2010/main" val="12801331"/>
              </p:ext>
            </p:extLst>
          </p:nvPr>
        </p:nvGraphicFramePr>
        <p:xfrm>
          <a:off x="117231" y="939817"/>
          <a:ext cx="8874368" cy="3144520"/>
        </p:xfrm>
        <a:graphic>
          <a:graphicData uri="http://schemas.openxmlformats.org/drawingml/2006/table">
            <a:tbl>
              <a:tblPr firstRow="1" bandRow="1">
                <a:tableStyleId>{912C8C85-51F0-491E-9774-3900AFEF0FD7}</a:tableStyleId>
              </a:tblPr>
              <a:tblGrid>
                <a:gridCol w="8874368">
                  <a:extLst>
                    <a:ext uri="{9D8B030D-6E8A-4147-A177-3AD203B41FA5}">
                      <a16:colId xmlns:a16="http://schemas.microsoft.com/office/drawing/2014/main" val="1818779535"/>
                    </a:ext>
                  </a:extLst>
                </a:gridCol>
              </a:tblGrid>
              <a:tr h="370840">
                <a:tc>
                  <a:txBody>
                    <a:bodyPr/>
                    <a:lstStyle/>
                    <a:p>
                      <a:r>
                        <a:rPr lang="en-US" sz="1600" dirty="0"/>
                        <a:t>How Much / How Many?</a:t>
                      </a:r>
                    </a:p>
                  </a:txBody>
                  <a:tcPr/>
                </a:tc>
                <a:extLst>
                  <a:ext uri="{0D108BD9-81ED-4DB2-BD59-A6C34878D82A}">
                    <a16:rowId xmlns:a16="http://schemas.microsoft.com/office/drawing/2014/main" val="3124409118"/>
                  </a:ext>
                </a:extLst>
              </a:tr>
              <a:tr h="370840">
                <a:tc>
                  <a:txBody>
                    <a:bodyPr/>
                    <a:lstStyle/>
                    <a:p>
                      <a:pPr marL="285750" indent="-285750">
                        <a:buFont typeface="Arial" panose="020B0604020202020204" pitchFamily="34" charset="0"/>
                        <a:buChar char="•"/>
                      </a:pPr>
                      <a:r>
                        <a:rPr lang="en-US" sz="1600" dirty="0"/>
                        <a:t>When you are looking for a </a:t>
                      </a:r>
                      <a:r>
                        <a:rPr lang="en-US" sz="1600" dirty="0">
                          <a:highlight>
                            <a:srgbClr val="FFFF00"/>
                          </a:highlight>
                        </a:rPr>
                        <a:t>number</a:t>
                      </a:r>
                      <a:r>
                        <a:rPr lang="en-US" sz="1600" dirty="0"/>
                        <a:t> instead of a class or category, the algorithm family to use is </a:t>
                      </a:r>
                      <a:r>
                        <a:rPr lang="en-US" sz="1600" dirty="0">
                          <a:highlight>
                            <a:srgbClr val="FFFF00"/>
                          </a:highlight>
                        </a:rPr>
                        <a:t>regression</a:t>
                      </a:r>
                      <a:r>
                        <a:rPr lang="en-US" sz="1600" dirty="0"/>
                        <a:t>.</a:t>
                      </a:r>
                    </a:p>
                    <a:p>
                      <a:pPr marL="285750"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What will the temperature be next Tuesday?</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What will my fourth quarter sales in Kolkata be?</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How many new followers will I get next week?</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Out of a thousand units, how many of this model of bearings will survive 10,000 hours of use?</a:t>
                      </a:r>
                    </a:p>
                    <a:p>
                      <a:pPr marL="285750" indent="-285750">
                        <a:buFont typeface="Arial" panose="020B0604020202020204" pitchFamily="34" charset="0"/>
                        <a:buChar char="•"/>
                      </a:pPr>
                      <a:endParaRPr lang="en-US" sz="1600" dirty="0"/>
                    </a:p>
                  </a:txBody>
                  <a:tcPr/>
                </a:tc>
                <a:extLst>
                  <a:ext uri="{0D108BD9-81ED-4DB2-BD59-A6C34878D82A}">
                    <a16:rowId xmlns:a16="http://schemas.microsoft.com/office/drawing/2014/main" val="1737662644"/>
                  </a:ext>
                </a:extLst>
              </a:tr>
            </a:tbl>
          </a:graphicData>
        </a:graphic>
      </p:graphicFrame>
      <p:pic>
        <p:nvPicPr>
          <p:cNvPr id="7" name="Picture 6">
            <a:extLst>
              <a:ext uri="{FF2B5EF4-FFF2-40B4-BE49-F238E27FC236}">
                <a16:creationId xmlns:a16="http://schemas.microsoft.com/office/drawing/2014/main" id="{57A6CAB0-FFC2-4125-B43F-61181AE0DB75}"/>
              </a:ext>
            </a:extLst>
          </p:cNvPr>
          <p:cNvPicPr>
            <a:picLocks noChangeAspect="1"/>
          </p:cNvPicPr>
          <p:nvPr/>
        </p:nvPicPr>
        <p:blipFill>
          <a:blip r:embed="rId2"/>
          <a:stretch>
            <a:fillRect/>
          </a:stretch>
        </p:blipFill>
        <p:spPr>
          <a:xfrm>
            <a:off x="7896467" y="1632885"/>
            <a:ext cx="963251" cy="938865"/>
          </a:xfrm>
          <a:prstGeom prst="rect">
            <a:avLst/>
          </a:prstGeom>
        </p:spPr>
      </p:pic>
    </p:spTree>
    <p:extLst>
      <p:ext uri="{BB962C8B-B14F-4D97-AF65-F5344CB8AC3E}">
        <p14:creationId xmlns:p14="http://schemas.microsoft.com/office/powerpoint/2010/main" val="454219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35C7-8129-4A76-9D49-DB80312179B0}"/>
              </a:ext>
            </a:extLst>
          </p:cNvPr>
          <p:cNvSpPr>
            <a:spLocks noGrp="1"/>
          </p:cNvSpPr>
          <p:nvPr>
            <p:ph type="title"/>
          </p:nvPr>
        </p:nvSpPr>
        <p:spPr/>
        <p:txBody>
          <a:bodyPr/>
          <a:lstStyle/>
          <a:p>
            <a:r>
              <a:rPr lang="en-US" dirty="0"/>
              <a:t>Summary – what questions data science answers?</a:t>
            </a:r>
          </a:p>
        </p:txBody>
      </p:sp>
      <p:sp>
        <p:nvSpPr>
          <p:cNvPr id="3" name="Slide Number Placeholder 2">
            <a:extLst>
              <a:ext uri="{FF2B5EF4-FFF2-40B4-BE49-F238E27FC236}">
                <a16:creationId xmlns:a16="http://schemas.microsoft.com/office/drawing/2014/main" id="{87D8AB60-7D43-4948-8307-AF5ED691C2D6}"/>
              </a:ext>
            </a:extLst>
          </p:cNvPr>
          <p:cNvSpPr>
            <a:spLocks noGrp="1"/>
          </p:cNvSpPr>
          <p:nvPr>
            <p:ph type="sldNum" sz="quarter" idx="4"/>
          </p:nvPr>
        </p:nvSpPr>
        <p:spPr/>
        <p:txBody>
          <a:bodyPr/>
          <a:lstStyle/>
          <a:p>
            <a:r>
              <a:rPr lang="en-US"/>
              <a:t>Slide no. </a:t>
            </a:r>
            <a:fld id="{7240F3D1-AE27-48C7-9FC9-EF8542F23A88}" type="slidenum">
              <a:rPr lang="en-US" smtClean="0"/>
              <a:pPr/>
              <a:t>52</a:t>
            </a:fld>
            <a:endParaRPr lang="en-US" dirty="0"/>
          </a:p>
        </p:txBody>
      </p:sp>
      <p:sp>
        <p:nvSpPr>
          <p:cNvPr id="4" name="Date Placeholder 3">
            <a:extLst>
              <a:ext uri="{FF2B5EF4-FFF2-40B4-BE49-F238E27FC236}">
                <a16:creationId xmlns:a16="http://schemas.microsoft.com/office/drawing/2014/main" id="{650F219B-C63E-471B-993F-4446C3DA42AF}"/>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graphicFrame>
        <p:nvGraphicFramePr>
          <p:cNvPr id="5" name="Table 4">
            <a:extLst>
              <a:ext uri="{FF2B5EF4-FFF2-40B4-BE49-F238E27FC236}">
                <a16:creationId xmlns:a16="http://schemas.microsoft.com/office/drawing/2014/main" id="{3FA3072A-EC4B-47A1-B308-FDC1B8706B6E}"/>
              </a:ext>
            </a:extLst>
          </p:cNvPr>
          <p:cNvGraphicFramePr>
            <a:graphicFrameLocks noGrp="1"/>
          </p:cNvGraphicFramePr>
          <p:nvPr>
            <p:extLst>
              <p:ext uri="{D42A27DB-BD31-4B8C-83A1-F6EECF244321}">
                <p14:modId xmlns:p14="http://schemas.microsoft.com/office/powerpoint/2010/main" val="1451162015"/>
              </p:ext>
            </p:extLst>
          </p:nvPr>
        </p:nvGraphicFramePr>
        <p:xfrm>
          <a:off x="117231" y="939817"/>
          <a:ext cx="8874368" cy="3144520"/>
        </p:xfrm>
        <a:graphic>
          <a:graphicData uri="http://schemas.openxmlformats.org/drawingml/2006/table">
            <a:tbl>
              <a:tblPr firstRow="1" bandRow="1">
                <a:tableStyleId>{912C8C85-51F0-491E-9774-3900AFEF0FD7}</a:tableStyleId>
              </a:tblPr>
              <a:tblGrid>
                <a:gridCol w="8874368">
                  <a:extLst>
                    <a:ext uri="{9D8B030D-6E8A-4147-A177-3AD203B41FA5}">
                      <a16:colId xmlns:a16="http://schemas.microsoft.com/office/drawing/2014/main" val="1818779535"/>
                    </a:ext>
                  </a:extLst>
                </a:gridCol>
              </a:tblGrid>
              <a:tr h="370840">
                <a:tc>
                  <a:txBody>
                    <a:bodyPr/>
                    <a:lstStyle/>
                    <a:p>
                      <a:r>
                        <a:rPr lang="en-US" sz="1600" dirty="0"/>
                        <a:t>Multi-Class Classification as Regression</a:t>
                      </a:r>
                    </a:p>
                  </a:txBody>
                  <a:tcPr/>
                </a:tc>
                <a:extLst>
                  <a:ext uri="{0D108BD9-81ED-4DB2-BD59-A6C34878D82A}">
                    <a16:rowId xmlns:a16="http://schemas.microsoft.com/office/drawing/2014/main" val="3124409118"/>
                  </a:ext>
                </a:extLst>
              </a:tr>
              <a:tr h="370840">
                <a:tc>
                  <a:txBody>
                    <a:bodyPr/>
                    <a:lstStyle/>
                    <a:p>
                      <a:pPr marL="285750" indent="-285750">
                        <a:buFont typeface="Arial" panose="020B0604020202020204" pitchFamily="34" charset="0"/>
                        <a:buChar char="•"/>
                      </a:pPr>
                      <a:r>
                        <a:rPr lang="en-US" sz="1600" dirty="0"/>
                        <a:t>Questions of this type often occur as rankings or comparisons.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“Which car in my fleet needs servicing the most?” can be rephrased as “How badly does each car in my fleet need servicing?”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“Which 5% of my customers will leave my business for a competitor in the next year?” can be rephrased as “How likely is each of my customers to leave my business for a competitor in the next year?”</a:t>
                      </a:r>
                    </a:p>
                  </a:txBody>
                  <a:tcPr/>
                </a:tc>
                <a:extLst>
                  <a:ext uri="{0D108BD9-81ED-4DB2-BD59-A6C34878D82A}">
                    <a16:rowId xmlns:a16="http://schemas.microsoft.com/office/drawing/2014/main" val="1737662644"/>
                  </a:ext>
                </a:extLst>
              </a:tr>
            </a:tbl>
          </a:graphicData>
        </a:graphic>
      </p:graphicFrame>
      <p:pic>
        <p:nvPicPr>
          <p:cNvPr id="7" name="Picture 6">
            <a:extLst>
              <a:ext uri="{FF2B5EF4-FFF2-40B4-BE49-F238E27FC236}">
                <a16:creationId xmlns:a16="http://schemas.microsoft.com/office/drawing/2014/main" id="{CA6512C4-7C99-4DF7-A10F-BB285B80D255}"/>
              </a:ext>
            </a:extLst>
          </p:cNvPr>
          <p:cNvPicPr>
            <a:picLocks noChangeAspect="1"/>
          </p:cNvPicPr>
          <p:nvPr/>
        </p:nvPicPr>
        <p:blipFill>
          <a:blip r:embed="rId2"/>
          <a:stretch>
            <a:fillRect/>
          </a:stretch>
        </p:blipFill>
        <p:spPr>
          <a:xfrm>
            <a:off x="7924800" y="2185041"/>
            <a:ext cx="966990" cy="939558"/>
          </a:xfrm>
          <a:prstGeom prst="rect">
            <a:avLst/>
          </a:prstGeom>
        </p:spPr>
      </p:pic>
    </p:spTree>
    <p:extLst>
      <p:ext uri="{BB962C8B-B14F-4D97-AF65-F5344CB8AC3E}">
        <p14:creationId xmlns:p14="http://schemas.microsoft.com/office/powerpoint/2010/main" val="2385816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35C7-8129-4A76-9D49-DB80312179B0}"/>
              </a:ext>
            </a:extLst>
          </p:cNvPr>
          <p:cNvSpPr>
            <a:spLocks noGrp="1"/>
          </p:cNvSpPr>
          <p:nvPr>
            <p:ph type="title"/>
          </p:nvPr>
        </p:nvSpPr>
        <p:spPr/>
        <p:txBody>
          <a:bodyPr/>
          <a:lstStyle/>
          <a:p>
            <a:r>
              <a:rPr lang="en-US" dirty="0"/>
              <a:t>Summary – what questions data science answers?</a:t>
            </a:r>
          </a:p>
        </p:txBody>
      </p:sp>
      <p:sp>
        <p:nvSpPr>
          <p:cNvPr id="3" name="Slide Number Placeholder 2">
            <a:extLst>
              <a:ext uri="{FF2B5EF4-FFF2-40B4-BE49-F238E27FC236}">
                <a16:creationId xmlns:a16="http://schemas.microsoft.com/office/drawing/2014/main" id="{87D8AB60-7D43-4948-8307-AF5ED691C2D6}"/>
              </a:ext>
            </a:extLst>
          </p:cNvPr>
          <p:cNvSpPr>
            <a:spLocks noGrp="1"/>
          </p:cNvSpPr>
          <p:nvPr>
            <p:ph type="sldNum" sz="quarter" idx="4"/>
          </p:nvPr>
        </p:nvSpPr>
        <p:spPr/>
        <p:txBody>
          <a:bodyPr/>
          <a:lstStyle/>
          <a:p>
            <a:r>
              <a:rPr lang="en-US"/>
              <a:t>Slide no. </a:t>
            </a:r>
            <a:fld id="{7240F3D1-AE27-48C7-9FC9-EF8542F23A88}" type="slidenum">
              <a:rPr lang="en-US" smtClean="0"/>
              <a:pPr/>
              <a:t>53</a:t>
            </a:fld>
            <a:endParaRPr lang="en-US" dirty="0"/>
          </a:p>
        </p:txBody>
      </p:sp>
      <p:sp>
        <p:nvSpPr>
          <p:cNvPr id="4" name="Date Placeholder 3">
            <a:extLst>
              <a:ext uri="{FF2B5EF4-FFF2-40B4-BE49-F238E27FC236}">
                <a16:creationId xmlns:a16="http://schemas.microsoft.com/office/drawing/2014/main" id="{650F219B-C63E-471B-993F-4446C3DA42AF}"/>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graphicFrame>
        <p:nvGraphicFramePr>
          <p:cNvPr id="5" name="Table 4">
            <a:extLst>
              <a:ext uri="{FF2B5EF4-FFF2-40B4-BE49-F238E27FC236}">
                <a16:creationId xmlns:a16="http://schemas.microsoft.com/office/drawing/2014/main" id="{3FA3072A-EC4B-47A1-B308-FDC1B8706B6E}"/>
              </a:ext>
            </a:extLst>
          </p:cNvPr>
          <p:cNvGraphicFramePr>
            <a:graphicFrameLocks noGrp="1"/>
          </p:cNvGraphicFramePr>
          <p:nvPr>
            <p:extLst>
              <p:ext uri="{D42A27DB-BD31-4B8C-83A1-F6EECF244321}">
                <p14:modId xmlns:p14="http://schemas.microsoft.com/office/powerpoint/2010/main" val="3323305208"/>
              </p:ext>
            </p:extLst>
          </p:nvPr>
        </p:nvGraphicFramePr>
        <p:xfrm>
          <a:off x="117231" y="939817"/>
          <a:ext cx="8874368" cy="2656840"/>
        </p:xfrm>
        <a:graphic>
          <a:graphicData uri="http://schemas.openxmlformats.org/drawingml/2006/table">
            <a:tbl>
              <a:tblPr firstRow="1" bandRow="1">
                <a:tableStyleId>{912C8C85-51F0-491E-9774-3900AFEF0FD7}</a:tableStyleId>
              </a:tblPr>
              <a:tblGrid>
                <a:gridCol w="8874368">
                  <a:extLst>
                    <a:ext uri="{9D8B030D-6E8A-4147-A177-3AD203B41FA5}">
                      <a16:colId xmlns:a16="http://schemas.microsoft.com/office/drawing/2014/main" val="1818779535"/>
                    </a:ext>
                  </a:extLst>
                </a:gridCol>
              </a:tblGrid>
              <a:tr h="370840">
                <a:tc>
                  <a:txBody>
                    <a:bodyPr/>
                    <a:lstStyle/>
                    <a:p>
                      <a:r>
                        <a:rPr lang="en-US" sz="1600" dirty="0"/>
                        <a:t>Two-Class Classification as Regression</a:t>
                      </a:r>
                    </a:p>
                  </a:txBody>
                  <a:tcPr/>
                </a:tc>
                <a:extLst>
                  <a:ext uri="{0D108BD9-81ED-4DB2-BD59-A6C34878D82A}">
                    <a16:rowId xmlns:a16="http://schemas.microsoft.com/office/drawing/2014/main" val="3124409118"/>
                  </a:ext>
                </a:extLst>
              </a:tr>
              <a:tr h="370840">
                <a:tc>
                  <a:txBody>
                    <a:bodyPr/>
                    <a:lstStyle/>
                    <a:p>
                      <a:pPr marL="285750" indent="-285750">
                        <a:buFont typeface="Arial" panose="020B0604020202020204" pitchFamily="34" charset="0"/>
                        <a:buChar char="•"/>
                      </a:pPr>
                      <a:r>
                        <a:rPr lang="en-US" sz="1600" dirty="0"/>
                        <a:t>Questions of this type often begin “How likely…” or “What fraction…”</a:t>
                      </a:r>
                    </a:p>
                    <a:p>
                      <a:pPr marL="285750"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How likely is this user to click on my ad?</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What fraction of pulls on this lottery machine result in payout?</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How likely is this employee to be an insider security threat?</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What fraction of today’s flights will depart on time?</a:t>
                      </a:r>
                    </a:p>
                  </a:txBody>
                  <a:tcPr/>
                </a:tc>
                <a:extLst>
                  <a:ext uri="{0D108BD9-81ED-4DB2-BD59-A6C34878D82A}">
                    <a16:rowId xmlns:a16="http://schemas.microsoft.com/office/drawing/2014/main" val="1737662644"/>
                  </a:ext>
                </a:extLst>
              </a:tr>
            </a:tbl>
          </a:graphicData>
        </a:graphic>
      </p:graphicFrame>
      <p:pic>
        <p:nvPicPr>
          <p:cNvPr id="6" name="Picture 5">
            <a:extLst>
              <a:ext uri="{FF2B5EF4-FFF2-40B4-BE49-F238E27FC236}">
                <a16:creationId xmlns:a16="http://schemas.microsoft.com/office/drawing/2014/main" id="{EA0915A1-21E6-40A1-9C55-4C434CA9AB45}"/>
              </a:ext>
            </a:extLst>
          </p:cNvPr>
          <p:cNvPicPr>
            <a:picLocks noChangeAspect="1"/>
          </p:cNvPicPr>
          <p:nvPr/>
        </p:nvPicPr>
        <p:blipFill>
          <a:blip r:embed="rId2"/>
          <a:stretch>
            <a:fillRect/>
          </a:stretch>
        </p:blipFill>
        <p:spPr>
          <a:xfrm>
            <a:off x="7948247" y="1463415"/>
            <a:ext cx="966990" cy="939558"/>
          </a:xfrm>
          <a:prstGeom prst="rect">
            <a:avLst/>
          </a:prstGeom>
        </p:spPr>
      </p:pic>
    </p:spTree>
    <p:extLst>
      <p:ext uri="{BB962C8B-B14F-4D97-AF65-F5344CB8AC3E}">
        <p14:creationId xmlns:p14="http://schemas.microsoft.com/office/powerpoint/2010/main" val="1884992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35C7-8129-4A76-9D49-DB80312179B0}"/>
              </a:ext>
            </a:extLst>
          </p:cNvPr>
          <p:cNvSpPr>
            <a:spLocks noGrp="1"/>
          </p:cNvSpPr>
          <p:nvPr>
            <p:ph type="title"/>
          </p:nvPr>
        </p:nvSpPr>
        <p:spPr/>
        <p:txBody>
          <a:bodyPr/>
          <a:lstStyle/>
          <a:p>
            <a:r>
              <a:rPr lang="en-US" dirty="0"/>
              <a:t>Summary – what questions data science answers?</a:t>
            </a:r>
          </a:p>
        </p:txBody>
      </p:sp>
      <p:sp>
        <p:nvSpPr>
          <p:cNvPr id="3" name="Slide Number Placeholder 2">
            <a:extLst>
              <a:ext uri="{FF2B5EF4-FFF2-40B4-BE49-F238E27FC236}">
                <a16:creationId xmlns:a16="http://schemas.microsoft.com/office/drawing/2014/main" id="{87D8AB60-7D43-4948-8307-AF5ED691C2D6}"/>
              </a:ext>
            </a:extLst>
          </p:cNvPr>
          <p:cNvSpPr>
            <a:spLocks noGrp="1"/>
          </p:cNvSpPr>
          <p:nvPr>
            <p:ph type="sldNum" sz="quarter" idx="4"/>
          </p:nvPr>
        </p:nvSpPr>
        <p:spPr/>
        <p:txBody>
          <a:bodyPr/>
          <a:lstStyle/>
          <a:p>
            <a:r>
              <a:rPr lang="en-US"/>
              <a:t>Slide no. </a:t>
            </a:r>
            <a:fld id="{7240F3D1-AE27-48C7-9FC9-EF8542F23A88}" type="slidenum">
              <a:rPr lang="en-US" smtClean="0"/>
              <a:pPr/>
              <a:t>54</a:t>
            </a:fld>
            <a:endParaRPr lang="en-US" dirty="0"/>
          </a:p>
        </p:txBody>
      </p:sp>
      <p:sp>
        <p:nvSpPr>
          <p:cNvPr id="4" name="Date Placeholder 3">
            <a:extLst>
              <a:ext uri="{FF2B5EF4-FFF2-40B4-BE49-F238E27FC236}">
                <a16:creationId xmlns:a16="http://schemas.microsoft.com/office/drawing/2014/main" id="{650F219B-C63E-471B-993F-4446C3DA42AF}"/>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graphicFrame>
        <p:nvGraphicFramePr>
          <p:cNvPr id="5" name="Table 4">
            <a:extLst>
              <a:ext uri="{FF2B5EF4-FFF2-40B4-BE49-F238E27FC236}">
                <a16:creationId xmlns:a16="http://schemas.microsoft.com/office/drawing/2014/main" id="{3FA3072A-EC4B-47A1-B308-FDC1B8706B6E}"/>
              </a:ext>
            </a:extLst>
          </p:cNvPr>
          <p:cNvGraphicFramePr>
            <a:graphicFrameLocks noGrp="1"/>
          </p:cNvGraphicFramePr>
          <p:nvPr>
            <p:extLst>
              <p:ext uri="{D42A27DB-BD31-4B8C-83A1-F6EECF244321}">
                <p14:modId xmlns:p14="http://schemas.microsoft.com/office/powerpoint/2010/main" val="662050439"/>
              </p:ext>
            </p:extLst>
          </p:nvPr>
        </p:nvGraphicFramePr>
        <p:xfrm>
          <a:off x="117231" y="939817"/>
          <a:ext cx="8874368" cy="3388360"/>
        </p:xfrm>
        <a:graphic>
          <a:graphicData uri="http://schemas.openxmlformats.org/drawingml/2006/table">
            <a:tbl>
              <a:tblPr firstRow="1" bandRow="1">
                <a:tableStyleId>{912C8C85-51F0-491E-9774-3900AFEF0FD7}</a:tableStyleId>
              </a:tblPr>
              <a:tblGrid>
                <a:gridCol w="8874368">
                  <a:extLst>
                    <a:ext uri="{9D8B030D-6E8A-4147-A177-3AD203B41FA5}">
                      <a16:colId xmlns:a16="http://schemas.microsoft.com/office/drawing/2014/main" val="1818779535"/>
                    </a:ext>
                  </a:extLst>
                </a:gridCol>
              </a:tblGrid>
              <a:tr h="370840">
                <a:tc>
                  <a:txBody>
                    <a:bodyPr/>
                    <a:lstStyle/>
                    <a:p>
                      <a:r>
                        <a:rPr lang="en-US" sz="1600" dirty="0"/>
                        <a:t>How is this Data Organized?</a:t>
                      </a:r>
                    </a:p>
                  </a:txBody>
                  <a:tcPr/>
                </a:tc>
                <a:extLst>
                  <a:ext uri="{0D108BD9-81ED-4DB2-BD59-A6C34878D82A}">
                    <a16:rowId xmlns:a16="http://schemas.microsoft.com/office/drawing/2014/main" val="3124409118"/>
                  </a:ext>
                </a:extLst>
              </a:tr>
              <a:tr h="370840">
                <a:tc>
                  <a:txBody>
                    <a:bodyPr/>
                    <a:lstStyle/>
                    <a:p>
                      <a:pPr marL="285750" indent="-285750">
                        <a:buFont typeface="Arial" panose="020B0604020202020204" pitchFamily="34" charset="0"/>
                        <a:buChar char="•"/>
                      </a:pPr>
                      <a:r>
                        <a:rPr lang="en-US" sz="1600" dirty="0"/>
                        <a:t>Questions about how data is organized belong to </a:t>
                      </a:r>
                      <a:r>
                        <a:rPr lang="en-US" sz="1600" dirty="0">
                          <a:highlight>
                            <a:srgbClr val="FFFF00"/>
                          </a:highlight>
                        </a:rPr>
                        <a:t>unsupervised learning</a:t>
                      </a:r>
                      <a:r>
                        <a:rPr lang="en-US" sz="1600" dirty="0"/>
                        <a:t>.</a:t>
                      </a:r>
                    </a:p>
                    <a:p>
                      <a:pPr marL="285750"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Which shoppers have similar tastes in produce?</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Which viewers like the same kind of movies?</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Which printer models fail the same way?</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During which days of the week does this electrical substation have similar electrical power demands?</a:t>
                      </a:r>
                    </a:p>
                    <a:p>
                      <a:pPr marL="628650" lvl="1" indent="-285750">
                        <a:buFont typeface="Arial" panose="020B0604020202020204" pitchFamily="34" charset="0"/>
                        <a:buChar char="•"/>
                      </a:pPr>
                      <a:endParaRPr lang="en-US" sz="1600" dirty="0"/>
                    </a:p>
                    <a:p>
                      <a:pPr marL="628650" lvl="1" indent="-285750">
                        <a:buFont typeface="Arial" panose="020B0604020202020204" pitchFamily="34" charset="0"/>
                        <a:buChar char="•"/>
                      </a:pPr>
                      <a:r>
                        <a:rPr lang="en-US" sz="1600" dirty="0"/>
                        <a:t>What is a natural way to break these documents into five topic groups?</a:t>
                      </a:r>
                    </a:p>
                  </a:txBody>
                  <a:tcPr/>
                </a:tc>
                <a:extLst>
                  <a:ext uri="{0D108BD9-81ED-4DB2-BD59-A6C34878D82A}">
                    <a16:rowId xmlns:a16="http://schemas.microsoft.com/office/drawing/2014/main" val="1737662644"/>
                  </a:ext>
                </a:extLst>
              </a:tr>
            </a:tbl>
          </a:graphicData>
        </a:graphic>
      </p:graphicFrame>
      <p:pic>
        <p:nvPicPr>
          <p:cNvPr id="7" name="Picture 6">
            <a:extLst>
              <a:ext uri="{FF2B5EF4-FFF2-40B4-BE49-F238E27FC236}">
                <a16:creationId xmlns:a16="http://schemas.microsoft.com/office/drawing/2014/main" id="{EB8C9AA8-9820-450B-A395-99FA9448A5D8}"/>
              </a:ext>
            </a:extLst>
          </p:cNvPr>
          <p:cNvPicPr>
            <a:picLocks noChangeAspect="1"/>
          </p:cNvPicPr>
          <p:nvPr/>
        </p:nvPicPr>
        <p:blipFill>
          <a:blip r:embed="rId2"/>
          <a:stretch>
            <a:fillRect/>
          </a:stretch>
        </p:blipFill>
        <p:spPr>
          <a:xfrm>
            <a:off x="7630018" y="1410428"/>
            <a:ext cx="1278413" cy="1497179"/>
          </a:xfrm>
          <a:prstGeom prst="rect">
            <a:avLst/>
          </a:prstGeom>
        </p:spPr>
      </p:pic>
    </p:spTree>
    <p:extLst>
      <p:ext uri="{BB962C8B-B14F-4D97-AF65-F5344CB8AC3E}">
        <p14:creationId xmlns:p14="http://schemas.microsoft.com/office/powerpoint/2010/main" val="1093986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35C7-8129-4A76-9D49-DB80312179B0}"/>
              </a:ext>
            </a:extLst>
          </p:cNvPr>
          <p:cNvSpPr>
            <a:spLocks noGrp="1"/>
          </p:cNvSpPr>
          <p:nvPr>
            <p:ph type="title"/>
          </p:nvPr>
        </p:nvSpPr>
        <p:spPr/>
        <p:txBody>
          <a:bodyPr/>
          <a:lstStyle/>
          <a:p>
            <a:r>
              <a:rPr lang="en-US" dirty="0"/>
              <a:t>Summary – what questions data science answers?</a:t>
            </a:r>
          </a:p>
        </p:txBody>
      </p:sp>
      <p:sp>
        <p:nvSpPr>
          <p:cNvPr id="3" name="Slide Number Placeholder 2">
            <a:extLst>
              <a:ext uri="{FF2B5EF4-FFF2-40B4-BE49-F238E27FC236}">
                <a16:creationId xmlns:a16="http://schemas.microsoft.com/office/drawing/2014/main" id="{87D8AB60-7D43-4948-8307-AF5ED691C2D6}"/>
              </a:ext>
            </a:extLst>
          </p:cNvPr>
          <p:cNvSpPr>
            <a:spLocks noGrp="1"/>
          </p:cNvSpPr>
          <p:nvPr>
            <p:ph type="sldNum" sz="quarter" idx="4"/>
          </p:nvPr>
        </p:nvSpPr>
        <p:spPr/>
        <p:txBody>
          <a:bodyPr/>
          <a:lstStyle/>
          <a:p>
            <a:r>
              <a:rPr lang="en-US"/>
              <a:t>Slide no. </a:t>
            </a:r>
            <a:fld id="{7240F3D1-AE27-48C7-9FC9-EF8542F23A88}" type="slidenum">
              <a:rPr lang="en-US" smtClean="0"/>
              <a:pPr/>
              <a:t>55</a:t>
            </a:fld>
            <a:endParaRPr lang="en-US" dirty="0"/>
          </a:p>
        </p:txBody>
      </p:sp>
      <p:sp>
        <p:nvSpPr>
          <p:cNvPr id="4" name="Date Placeholder 3">
            <a:extLst>
              <a:ext uri="{FF2B5EF4-FFF2-40B4-BE49-F238E27FC236}">
                <a16:creationId xmlns:a16="http://schemas.microsoft.com/office/drawing/2014/main" id="{650F219B-C63E-471B-993F-4446C3DA42AF}"/>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graphicFrame>
        <p:nvGraphicFramePr>
          <p:cNvPr id="5" name="Table 4">
            <a:extLst>
              <a:ext uri="{FF2B5EF4-FFF2-40B4-BE49-F238E27FC236}">
                <a16:creationId xmlns:a16="http://schemas.microsoft.com/office/drawing/2014/main" id="{3FA3072A-EC4B-47A1-B308-FDC1B8706B6E}"/>
              </a:ext>
            </a:extLst>
          </p:cNvPr>
          <p:cNvGraphicFramePr>
            <a:graphicFrameLocks noGrp="1"/>
          </p:cNvGraphicFramePr>
          <p:nvPr>
            <p:extLst>
              <p:ext uri="{D42A27DB-BD31-4B8C-83A1-F6EECF244321}">
                <p14:modId xmlns:p14="http://schemas.microsoft.com/office/powerpoint/2010/main" val="3510851520"/>
              </p:ext>
            </p:extLst>
          </p:nvPr>
        </p:nvGraphicFramePr>
        <p:xfrm>
          <a:off x="117231" y="939817"/>
          <a:ext cx="8874368" cy="3632200"/>
        </p:xfrm>
        <a:graphic>
          <a:graphicData uri="http://schemas.openxmlformats.org/drawingml/2006/table">
            <a:tbl>
              <a:tblPr firstRow="1" bandRow="1">
                <a:tableStyleId>{912C8C85-51F0-491E-9774-3900AFEF0FD7}</a:tableStyleId>
              </a:tblPr>
              <a:tblGrid>
                <a:gridCol w="8874368">
                  <a:extLst>
                    <a:ext uri="{9D8B030D-6E8A-4147-A177-3AD203B41FA5}">
                      <a16:colId xmlns:a16="http://schemas.microsoft.com/office/drawing/2014/main" val="1818779535"/>
                    </a:ext>
                  </a:extLst>
                </a:gridCol>
              </a:tblGrid>
              <a:tr h="370840">
                <a:tc>
                  <a:txBody>
                    <a:bodyPr/>
                    <a:lstStyle/>
                    <a:p>
                      <a:r>
                        <a:rPr lang="en-US" sz="1600" dirty="0"/>
                        <a:t>What Should I Do Now?</a:t>
                      </a:r>
                    </a:p>
                  </a:txBody>
                  <a:tcPr/>
                </a:tc>
                <a:extLst>
                  <a:ext uri="{0D108BD9-81ED-4DB2-BD59-A6C34878D82A}">
                    <a16:rowId xmlns:a16="http://schemas.microsoft.com/office/drawing/2014/main" val="3124409118"/>
                  </a:ext>
                </a:extLst>
              </a:tr>
              <a:tr h="370840">
                <a:tc>
                  <a:txBody>
                    <a:bodyPr/>
                    <a:lstStyle/>
                    <a:p>
                      <a:pPr marL="285750" indent="-285750">
                        <a:buFont typeface="Arial" panose="020B0604020202020204" pitchFamily="34" charset="0"/>
                        <a:buChar char="•"/>
                      </a:pPr>
                      <a:r>
                        <a:rPr lang="en-US" sz="1600" dirty="0"/>
                        <a:t>called reinforcement learning (RL) algorithms. </a:t>
                      </a:r>
                    </a:p>
                    <a:p>
                      <a:pPr marL="285750" indent="-285750">
                        <a:buFont typeface="Arial" panose="020B0604020202020204" pitchFamily="34" charset="0"/>
                        <a:buChar char="•"/>
                      </a:pPr>
                      <a:r>
                        <a:rPr lang="en-US" sz="1600" dirty="0"/>
                        <a:t>different than the supervised and unsupervised learning algorithms. </a:t>
                      </a:r>
                    </a:p>
                    <a:p>
                      <a:pPr marL="285750" indent="-285750">
                        <a:buFont typeface="Arial" panose="020B0604020202020204" pitchFamily="34" charset="0"/>
                        <a:buChar char="•"/>
                      </a:pPr>
                      <a:r>
                        <a:rPr lang="en-US" sz="1600" dirty="0"/>
                        <a:t>A regression algorithm might predict that the high temperature will be 98 degrees </a:t>
                      </a:r>
                    </a:p>
                    <a:p>
                      <a:pPr marL="285750" indent="-285750">
                        <a:buFont typeface="Arial" panose="020B0604020202020204" pitchFamily="34" charset="0"/>
                        <a:buChar char="•"/>
                      </a:pPr>
                      <a:r>
                        <a:rPr lang="en-US" sz="1600" dirty="0"/>
                        <a:t>it doesn’t decide what to do about it.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 RL algorithm goes the next step and chooses an action, such as pre-refrigerating the upper floors of the office building while the day is still cool.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RL algorithms were originally inspired by how the brains of rats and humans respond to punishment and rewards. They choose actions, trying very hard to choose the action that will earn the greatest reward. </a:t>
                      </a:r>
                    </a:p>
                  </a:txBody>
                  <a:tcPr/>
                </a:tc>
                <a:extLst>
                  <a:ext uri="{0D108BD9-81ED-4DB2-BD59-A6C34878D82A}">
                    <a16:rowId xmlns:a16="http://schemas.microsoft.com/office/drawing/2014/main" val="1737662644"/>
                  </a:ext>
                </a:extLst>
              </a:tr>
            </a:tbl>
          </a:graphicData>
        </a:graphic>
      </p:graphicFrame>
      <p:pic>
        <p:nvPicPr>
          <p:cNvPr id="7" name="Picture 6">
            <a:extLst>
              <a:ext uri="{FF2B5EF4-FFF2-40B4-BE49-F238E27FC236}">
                <a16:creationId xmlns:a16="http://schemas.microsoft.com/office/drawing/2014/main" id="{EB8C9AA8-9820-450B-A395-99FA9448A5D8}"/>
              </a:ext>
            </a:extLst>
          </p:cNvPr>
          <p:cNvPicPr>
            <a:picLocks noChangeAspect="1"/>
          </p:cNvPicPr>
          <p:nvPr/>
        </p:nvPicPr>
        <p:blipFill>
          <a:blip r:embed="rId2"/>
          <a:stretch>
            <a:fillRect/>
          </a:stretch>
        </p:blipFill>
        <p:spPr>
          <a:xfrm>
            <a:off x="7630018" y="1410428"/>
            <a:ext cx="1278413" cy="1497179"/>
          </a:xfrm>
          <a:prstGeom prst="rect">
            <a:avLst/>
          </a:prstGeom>
        </p:spPr>
      </p:pic>
    </p:spTree>
    <p:extLst>
      <p:ext uri="{BB962C8B-B14F-4D97-AF65-F5344CB8AC3E}">
        <p14:creationId xmlns:p14="http://schemas.microsoft.com/office/powerpoint/2010/main" val="1618958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35C7-8129-4A76-9D49-DB80312179B0}"/>
              </a:ext>
            </a:extLst>
          </p:cNvPr>
          <p:cNvSpPr>
            <a:spLocks noGrp="1"/>
          </p:cNvSpPr>
          <p:nvPr>
            <p:ph type="title"/>
          </p:nvPr>
        </p:nvSpPr>
        <p:spPr/>
        <p:txBody>
          <a:bodyPr/>
          <a:lstStyle/>
          <a:p>
            <a:r>
              <a:rPr lang="en-US" dirty="0"/>
              <a:t>Summary – what questions data science answers?</a:t>
            </a:r>
          </a:p>
        </p:txBody>
      </p:sp>
      <p:sp>
        <p:nvSpPr>
          <p:cNvPr id="3" name="Slide Number Placeholder 2">
            <a:extLst>
              <a:ext uri="{FF2B5EF4-FFF2-40B4-BE49-F238E27FC236}">
                <a16:creationId xmlns:a16="http://schemas.microsoft.com/office/drawing/2014/main" id="{87D8AB60-7D43-4948-8307-AF5ED691C2D6}"/>
              </a:ext>
            </a:extLst>
          </p:cNvPr>
          <p:cNvSpPr>
            <a:spLocks noGrp="1"/>
          </p:cNvSpPr>
          <p:nvPr>
            <p:ph type="sldNum" sz="quarter" idx="4"/>
          </p:nvPr>
        </p:nvSpPr>
        <p:spPr/>
        <p:txBody>
          <a:bodyPr/>
          <a:lstStyle/>
          <a:p>
            <a:r>
              <a:rPr lang="en-US"/>
              <a:t>Slide no. </a:t>
            </a:r>
            <a:fld id="{7240F3D1-AE27-48C7-9FC9-EF8542F23A88}" type="slidenum">
              <a:rPr lang="en-US" smtClean="0"/>
              <a:pPr/>
              <a:t>56</a:t>
            </a:fld>
            <a:endParaRPr lang="en-US" dirty="0"/>
          </a:p>
        </p:txBody>
      </p:sp>
      <p:sp>
        <p:nvSpPr>
          <p:cNvPr id="4" name="Date Placeholder 3">
            <a:extLst>
              <a:ext uri="{FF2B5EF4-FFF2-40B4-BE49-F238E27FC236}">
                <a16:creationId xmlns:a16="http://schemas.microsoft.com/office/drawing/2014/main" id="{650F219B-C63E-471B-993F-4446C3DA42AF}"/>
              </a:ext>
            </a:extLst>
          </p:cNvPr>
          <p:cNvSpPr>
            <a:spLocks noGrp="1"/>
          </p:cNvSpPr>
          <p:nvPr>
            <p:ph type="dt" sz="half" idx="2"/>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graphicFrame>
        <p:nvGraphicFramePr>
          <p:cNvPr id="5" name="Table 4">
            <a:extLst>
              <a:ext uri="{FF2B5EF4-FFF2-40B4-BE49-F238E27FC236}">
                <a16:creationId xmlns:a16="http://schemas.microsoft.com/office/drawing/2014/main" id="{3FA3072A-EC4B-47A1-B308-FDC1B8706B6E}"/>
              </a:ext>
            </a:extLst>
          </p:cNvPr>
          <p:cNvGraphicFramePr>
            <a:graphicFrameLocks noGrp="1"/>
          </p:cNvGraphicFramePr>
          <p:nvPr>
            <p:extLst>
              <p:ext uri="{D42A27DB-BD31-4B8C-83A1-F6EECF244321}">
                <p14:modId xmlns:p14="http://schemas.microsoft.com/office/powerpoint/2010/main" val="2686778010"/>
              </p:ext>
            </p:extLst>
          </p:nvPr>
        </p:nvGraphicFramePr>
        <p:xfrm>
          <a:off x="117231" y="939817"/>
          <a:ext cx="8874368" cy="2656840"/>
        </p:xfrm>
        <a:graphic>
          <a:graphicData uri="http://schemas.openxmlformats.org/drawingml/2006/table">
            <a:tbl>
              <a:tblPr firstRow="1" bandRow="1">
                <a:tableStyleId>{912C8C85-51F0-491E-9774-3900AFEF0FD7}</a:tableStyleId>
              </a:tblPr>
              <a:tblGrid>
                <a:gridCol w="8874368">
                  <a:extLst>
                    <a:ext uri="{9D8B030D-6E8A-4147-A177-3AD203B41FA5}">
                      <a16:colId xmlns:a16="http://schemas.microsoft.com/office/drawing/2014/main" val="1818779535"/>
                    </a:ext>
                  </a:extLst>
                </a:gridCol>
              </a:tblGrid>
              <a:tr h="370840">
                <a:tc>
                  <a:txBody>
                    <a:bodyPr/>
                    <a:lstStyle/>
                    <a:p>
                      <a:r>
                        <a:rPr lang="en-US" sz="1600" dirty="0"/>
                        <a:t>What Should I Do Now?</a:t>
                      </a:r>
                    </a:p>
                  </a:txBody>
                  <a:tcPr/>
                </a:tc>
                <a:extLst>
                  <a:ext uri="{0D108BD9-81ED-4DB2-BD59-A6C34878D82A}">
                    <a16:rowId xmlns:a16="http://schemas.microsoft.com/office/drawing/2014/main" val="3124409118"/>
                  </a:ext>
                </a:extLst>
              </a:tr>
              <a:tr h="370840">
                <a:tc>
                  <a:txBody>
                    <a:bodyPr/>
                    <a:lstStyle/>
                    <a:p>
                      <a:pPr marL="285750" indent="-285750">
                        <a:buFont typeface="Arial" panose="020B0604020202020204" pitchFamily="34" charset="0"/>
                        <a:buChar char="•"/>
                      </a:pPr>
                      <a:r>
                        <a:rPr lang="en-US" sz="1600" dirty="0"/>
                        <a:t>Where should I place this ad on the webpage so that the viewer is most likely to click it?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Should I adjust the temperature higher, lower, or leave it where it is?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Should I vacuum the living room again or stay plugged in to my charging station?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How many shares of this stock should I buy right now?</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Should I continue driving at the same speed, brake, or accelerate in response to that yellow light?</a:t>
                      </a:r>
                    </a:p>
                  </a:txBody>
                  <a:tcPr/>
                </a:tc>
                <a:extLst>
                  <a:ext uri="{0D108BD9-81ED-4DB2-BD59-A6C34878D82A}">
                    <a16:rowId xmlns:a16="http://schemas.microsoft.com/office/drawing/2014/main" val="1737662644"/>
                  </a:ext>
                </a:extLst>
              </a:tr>
            </a:tbl>
          </a:graphicData>
        </a:graphic>
      </p:graphicFrame>
      <p:pic>
        <p:nvPicPr>
          <p:cNvPr id="7" name="Picture 6">
            <a:extLst>
              <a:ext uri="{FF2B5EF4-FFF2-40B4-BE49-F238E27FC236}">
                <a16:creationId xmlns:a16="http://schemas.microsoft.com/office/drawing/2014/main" id="{EB8C9AA8-9820-450B-A395-99FA9448A5D8}"/>
              </a:ext>
            </a:extLst>
          </p:cNvPr>
          <p:cNvPicPr>
            <a:picLocks noChangeAspect="1"/>
          </p:cNvPicPr>
          <p:nvPr/>
        </p:nvPicPr>
        <p:blipFill>
          <a:blip r:embed="rId2"/>
          <a:stretch>
            <a:fillRect/>
          </a:stretch>
        </p:blipFill>
        <p:spPr>
          <a:xfrm>
            <a:off x="7630018" y="1410428"/>
            <a:ext cx="1278413" cy="1497179"/>
          </a:xfrm>
          <a:prstGeom prst="rect">
            <a:avLst/>
          </a:prstGeom>
        </p:spPr>
      </p:pic>
    </p:spTree>
    <p:extLst>
      <p:ext uri="{BB962C8B-B14F-4D97-AF65-F5344CB8AC3E}">
        <p14:creationId xmlns:p14="http://schemas.microsoft.com/office/powerpoint/2010/main" val="2582873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235048-118D-40DA-9B50-0188C9FD0F41}"/>
              </a:ext>
            </a:extLst>
          </p:cNvPr>
          <p:cNvSpPr>
            <a:spLocks noGrp="1"/>
          </p:cNvSpPr>
          <p:nvPr>
            <p:ph type="title"/>
          </p:nvPr>
        </p:nvSpPr>
        <p:spPr/>
        <p:txBody>
          <a:bodyPr/>
          <a:lstStyle/>
          <a:p>
            <a:r>
              <a:rPr lang="en-US" dirty="0" err="1"/>
              <a:t>Misc</a:t>
            </a:r>
            <a:r>
              <a:rPr lang="en-US" dirty="0"/>
              <a:t> slides</a:t>
            </a:r>
          </a:p>
        </p:txBody>
      </p:sp>
      <p:sp>
        <p:nvSpPr>
          <p:cNvPr id="6" name="Text Placeholder 5">
            <a:extLst>
              <a:ext uri="{FF2B5EF4-FFF2-40B4-BE49-F238E27FC236}">
                <a16:creationId xmlns:a16="http://schemas.microsoft.com/office/drawing/2014/main" id="{47979FE9-980B-48D9-8F4E-9B0A2705B395}"/>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BACD5115-6EC7-4DE6-A16F-DA6E5B9BEBE8}"/>
              </a:ext>
            </a:extLst>
          </p:cNvPr>
          <p:cNvSpPr>
            <a:spLocks noGrp="1"/>
          </p:cNvSpPr>
          <p:nvPr>
            <p:ph type="dt" sz="half" idx="10"/>
          </p:nvPr>
        </p:nvSpPr>
        <p:spPr/>
        <p:txBody>
          <a:bodyPr/>
          <a:lstStyle/>
          <a:p>
            <a:pPr algn="l"/>
            <a:fld id="{B7D6B663-8DAB-4EA1-B019-BBACB021B42A}" type="datetime1">
              <a:rPr lang="en-US" smtClean="0"/>
              <a:pPr algn="l"/>
              <a:t>1/14/19</a:t>
            </a:fld>
            <a:r>
              <a:rPr lang="en-US"/>
              <a:t> – </a:t>
            </a:r>
            <a:r>
              <a:rPr lang="en-US">
                <a:solidFill>
                  <a:srgbClr val="FF0000">
                    <a:alpha val="70000"/>
                  </a:srgbClr>
                </a:solidFill>
              </a:rPr>
              <a:t>content to be used for explanation/reference educational purposes,</a:t>
            </a:r>
            <a:endParaRPr lang="en-US" dirty="0">
              <a:solidFill>
                <a:srgbClr val="FF0000">
                  <a:alpha val="70000"/>
                </a:srgbClr>
              </a:solidFill>
            </a:endParaRPr>
          </a:p>
        </p:txBody>
      </p:sp>
      <p:sp>
        <p:nvSpPr>
          <p:cNvPr id="3" name="Slide Number Placeholder 2">
            <a:extLst>
              <a:ext uri="{FF2B5EF4-FFF2-40B4-BE49-F238E27FC236}">
                <a16:creationId xmlns:a16="http://schemas.microsoft.com/office/drawing/2014/main" id="{D046B338-6A2A-42D0-A516-FF90F4202AC7}"/>
              </a:ext>
            </a:extLst>
          </p:cNvPr>
          <p:cNvSpPr>
            <a:spLocks noGrp="1"/>
          </p:cNvSpPr>
          <p:nvPr>
            <p:ph type="sldNum" sz="quarter" idx="4294967295"/>
          </p:nvPr>
        </p:nvSpPr>
        <p:spPr>
          <a:xfrm>
            <a:off x="7086600" y="4864100"/>
            <a:ext cx="2057400" cy="274638"/>
          </a:xfrm>
        </p:spPr>
        <p:txBody>
          <a:bodyPr/>
          <a:lstStyle/>
          <a:p>
            <a:r>
              <a:rPr lang="en-US"/>
              <a:t>Slide no. </a:t>
            </a:r>
            <a:fld id="{7240F3D1-AE27-48C7-9FC9-EF8542F23A88}" type="slidenum">
              <a:rPr lang="en-US" smtClean="0"/>
              <a:pPr/>
              <a:t>57</a:t>
            </a:fld>
            <a:endParaRPr lang="en-US" dirty="0"/>
          </a:p>
        </p:txBody>
      </p:sp>
    </p:spTree>
    <p:extLst>
      <p:ext uri="{BB962C8B-B14F-4D97-AF65-F5344CB8AC3E}">
        <p14:creationId xmlns:p14="http://schemas.microsoft.com/office/powerpoint/2010/main" val="790799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A9559-F123-4975-94F0-242183583F8F}"/>
              </a:ext>
            </a:extLst>
          </p:cNvPr>
          <p:cNvSpPr>
            <a:spLocks noGrp="1"/>
          </p:cNvSpPr>
          <p:nvPr>
            <p:ph type="title"/>
          </p:nvPr>
        </p:nvSpPr>
        <p:spPr/>
        <p:txBody>
          <a:bodyPr>
            <a:normAutofit/>
          </a:bodyPr>
          <a:lstStyle/>
          <a:p>
            <a:r>
              <a:rPr lang="en-US" dirty="0"/>
              <a:t>Data Science Goals and Deliverables</a:t>
            </a:r>
          </a:p>
        </p:txBody>
      </p:sp>
      <p:sp>
        <p:nvSpPr>
          <p:cNvPr id="3" name="Content Placeholder 2">
            <a:extLst>
              <a:ext uri="{FF2B5EF4-FFF2-40B4-BE49-F238E27FC236}">
                <a16:creationId xmlns:a16="http://schemas.microsoft.com/office/drawing/2014/main" id="{D32F8310-1CD6-4715-93A6-D1C8FDD2BF18}"/>
              </a:ext>
            </a:extLst>
          </p:cNvPr>
          <p:cNvSpPr>
            <a:spLocks noGrp="1"/>
          </p:cNvSpPr>
          <p:nvPr>
            <p:ph idx="4294967295"/>
          </p:nvPr>
        </p:nvSpPr>
        <p:spPr>
          <a:xfrm>
            <a:off x="0" y="892175"/>
            <a:ext cx="9144000" cy="3970338"/>
          </a:xfrm>
        </p:spPr>
        <p:txBody>
          <a:bodyPr>
            <a:normAutofit lnSpcReduction="10000"/>
          </a:bodyPr>
          <a:lstStyle/>
          <a:p>
            <a:r>
              <a:rPr lang="en-US" sz="1600" dirty="0"/>
              <a:t>Prediction (predict a value based on inputs)</a:t>
            </a:r>
          </a:p>
          <a:p>
            <a:r>
              <a:rPr lang="en-US" sz="1600" dirty="0"/>
              <a:t>Classification (e.g., spam or not spam)</a:t>
            </a:r>
          </a:p>
          <a:p>
            <a:r>
              <a:rPr lang="en-US" sz="1600" dirty="0"/>
              <a:t>Recommendations (e.g., Amazon and Netflix recommendations)</a:t>
            </a:r>
          </a:p>
          <a:p>
            <a:r>
              <a:rPr lang="en-US" sz="1600" dirty="0"/>
              <a:t>Pattern detection and grouping (e.g., classification without known classes)</a:t>
            </a:r>
          </a:p>
          <a:p>
            <a:r>
              <a:rPr lang="en-US" sz="1600" dirty="0"/>
              <a:t>Anomaly detection (e.g., fraud detection)</a:t>
            </a:r>
          </a:p>
          <a:p>
            <a:r>
              <a:rPr lang="en-US" sz="1600" dirty="0"/>
              <a:t>Recognition (image, text, audio, video, facial, …)</a:t>
            </a:r>
          </a:p>
          <a:p>
            <a:r>
              <a:rPr lang="en-US" sz="1600" dirty="0"/>
              <a:t>Actionable insights (via dashboards, reports, visualizations, …)</a:t>
            </a:r>
          </a:p>
          <a:p>
            <a:r>
              <a:rPr lang="en-US" sz="1600" dirty="0"/>
              <a:t>Automated processes and decision-making (e.g., credit card approval)</a:t>
            </a:r>
          </a:p>
          <a:p>
            <a:r>
              <a:rPr lang="en-US" sz="1600" dirty="0"/>
              <a:t>Scoring and ranking (e.g., FICO score)</a:t>
            </a:r>
          </a:p>
          <a:p>
            <a:r>
              <a:rPr lang="en-US" sz="1600" dirty="0"/>
              <a:t>Segmentation (e.g., demographic-based marketing)</a:t>
            </a:r>
          </a:p>
          <a:p>
            <a:r>
              <a:rPr lang="en-US" sz="1600" dirty="0"/>
              <a:t>Optimization (e.g., risk management)</a:t>
            </a:r>
          </a:p>
          <a:p>
            <a:r>
              <a:rPr lang="en-US" sz="1600" dirty="0"/>
              <a:t>Forecasts (e.g., sales and revenue)</a:t>
            </a:r>
          </a:p>
        </p:txBody>
      </p:sp>
      <p:sp>
        <p:nvSpPr>
          <p:cNvPr id="7" name="Date Placeholder 6">
            <a:extLst>
              <a:ext uri="{FF2B5EF4-FFF2-40B4-BE49-F238E27FC236}">
                <a16:creationId xmlns:a16="http://schemas.microsoft.com/office/drawing/2014/main" id="{694B5BF3-4C7F-40D8-8EFF-28F2645279F7}"/>
              </a:ext>
            </a:extLst>
          </p:cNvPr>
          <p:cNvSpPr>
            <a:spLocks noGrp="1"/>
          </p:cNvSpPr>
          <p:nvPr>
            <p:ph type="dt" sz="half" idx="2"/>
          </p:nvPr>
        </p:nvSpPr>
        <p:spPr>
          <a:xfrm>
            <a:off x="-1" y="4853965"/>
            <a:ext cx="3875315" cy="242976"/>
          </a:xfrm>
        </p:spPr>
        <p:txBody>
          <a:bodyPr/>
          <a:lstStyle/>
          <a:p>
            <a:fld id="{39351D92-9E94-4641-9BBD-D7A4D3B81EB1}" type="datetime1">
              <a:rPr lang="en-US" smtClean="0"/>
              <a:t>1/14/19</a:t>
            </a:fld>
            <a:endParaRPr lang="en-US"/>
          </a:p>
        </p:txBody>
      </p:sp>
      <p:sp>
        <p:nvSpPr>
          <p:cNvPr id="8" name="Slide Number Placeholder 7">
            <a:extLst>
              <a:ext uri="{FF2B5EF4-FFF2-40B4-BE49-F238E27FC236}">
                <a16:creationId xmlns:a16="http://schemas.microsoft.com/office/drawing/2014/main" id="{BAEC4BCC-D1F5-4E5E-B041-3D50864EA3EC}"/>
              </a:ext>
            </a:extLst>
          </p:cNvPr>
          <p:cNvSpPr>
            <a:spLocks noGrp="1"/>
          </p:cNvSpPr>
          <p:nvPr>
            <p:ph type="sldNum" sz="quarter" idx="4"/>
          </p:nvPr>
        </p:nvSpPr>
        <p:spPr/>
        <p:txBody>
          <a:bodyPr/>
          <a:lstStyle/>
          <a:p>
            <a:r>
              <a:rPr lang="en-US"/>
              <a:t>Slide no. </a:t>
            </a:r>
            <a:fld id="{7240F3D1-AE27-48C7-9FC9-EF8542F23A88}" type="slidenum">
              <a:rPr lang="en-US" smtClean="0"/>
              <a:pPr/>
              <a:t>58</a:t>
            </a:fld>
            <a:endParaRPr lang="en-US" dirty="0"/>
          </a:p>
        </p:txBody>
      </p:sp>
    </p:spTree>
    <p:extLst>
      <p:ext uri="{BB962C8B-B14F-4D97-AF65-F5344CB8AC3E}">
        <p14:creationId xmlns:p14="http://schemas.microsoft.com/office/powerpoint/2010/main" val="3201774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86C90-CFAF-436C-99F5-23C56C98DFFB}"/>
              </a:ext>
            </a:extLst>
          </p:cNvPr>
          <p:cNvSpPr>
            <a:spLocks noGrp="1"/>
          </p:cNvSpPr>
          <p:nvPr>
            <p:ph type="title"/>
          </p:nvPr>
        </p:nvSpPr>
        <p:spPr/>
        <p:txBody>
          <a:bodyPr/>
          <a:lstStyle/>
          <a:p>
            <a:r>
              <a:rPr lang="en-US" dirty="0"/>
              <a:t>application</a:t>
            </a:r>
          </a:p>
        </p:txBody>
      </p:sp>
      <p:sp>
        <p:nvSpPr>
          <p:cNvPr id="5" name="Rectangle 4">
            <a:extLst>
              <a:ext uri="{FF2B5EF4-FFF2-40B4-BE49-F238E27FC236}">
                <a16:creationId xmlns:a16="http://schemas.microsoft.com/office/drawing/2014/main" id="{59BB059F-5D86-4D4B-8710-6EAF6359A8D9}"/>
              </a:ext>
            </a:extLst>
          </p:cNvPr>
          <p:cNvSpPr/>
          <p:nvPr/>
        </p:nvSpPr>
        <p:spPr>
          <a:xfrm>
            <a:off x="126749" y="891540"/>
            <a:ext cx="8926716" cy="3785652"/>
          </a:xfrm>
          <a:prstGeom prst="rect">
            <a:avLst/>
          </a:prstGeom>
        </p:spPr>
        <p:txBody>
          <a:bodyPr wrap="square">
            <a:spAutoFit/>
          </a:bodyPr>
          <a:lstStyle/>
          <a:p>
            <a:r>
              <a:rPr lang="en-US" sz="1600" dirty="0"/>
              <a:t>It covers all industries and fields, but especially </a:t>
            </a:r>
          </a:p>
          <a:p>
            <a:pPr marL="285750" indent="-285750">
              <a:buFont typeface="Arial" panose="020B0604020202020204" pitchFamily="34" charset="0"/>
              <a:buChar char="•"/>
            </a:pPr>
            <a:r>
              <a:rPr lang="en-US" sz="1600" dirty="0"/>
              <a:t>digital analytics, </a:t>
            </a:r>
          </a:p>
          <a:p>
            <a:pPr marL="285750" indent="-285750">
              <a:buFont typeface="Arial" panose="020B0604020202020204" pitchFamily="34" charset="0"/>
              <a:buChar char="•"/>
            </a:pPr>
            <a:r>
              <a:rPr lang="en-US" sz="1600" dirty="0"/>
              <a:t>search technology, </a:t>
            </a:r>
          </a:p>
          <a:p>
            <a:pPr marL="285750" indent="-285750">
              <a:buFont typeface="Arial" panose="020B0604020202020204" pitchFamily="34" charset="0"/>
              <a:buChar char="•"/>
            </a:pPr>
            <a:r>
              <a:rPr lang="en-US" sz="1600" dirty="0"/>
              <a:t>marketing, </a:t>
            </a:r>
          </a:p>
          <a:p>
            <a:pPr marL="285750" indent="-285750">
              <a:buFont typeface="Arial" panose="020B0604020202020204" pitchFamily="34" charset="0"/>
              <a:buChar char="•"/>
            </a:pPr>
            <a:r>
              <a:rPr lang="en-US" sz="1600" dirty="0"/>
              <a:t>fraud detection, </a:t>
            </a:r>
          </a:p>
          <a:p>
            <a:pPr marL="285750" indent="-285750">
              <a:buFont typeface="Arial" panose="020B0604020202020204" pitchFamily="34" charset="0"/>
              <a:buChar char="•"/>
            </a:pPr>
            <a:r>
              <a:rPr lang="en-US" sz="1600" dirty="0"/>
              <a:t>astronomy, </a:t>
            </a:r>
          </a:p>
          <a:p>
            <a:pPr marL="285750" indent="-285750">
              <a:buFont typeface="Arial" panose="020B0604020202020204" pitchFamily="34" charset="0"/>
              <a:buChar char="•"/>
            </a:pPr>
            <a:r>
              <a:rPr lang="en-US" sz="1600" dirty="0"/>
              <a:t>energy, </a:t>
            </a:r>
          </a:p>
          <a:p>
            <a:pPr marL="285750" indent="-285750">
              <a:buFont typeface="Arial" panose="020B0604020202020204" pitchFamily="34" charset="0"/>
              <a:buChar char="•"/>
            </a:pPr>
            <a:r>
              <a:rPr lang="en-US" sz="1600" dirty="0"/>
              <a:t>healthcare, </a:t>
            </a:r>
          </a:p>
          <a:p>
            <a:pPr marL="285750" indent="-285750">
              <a:buFont typeface="Arial" panose="020B0604020202020204" pitchFamily="34" charset="0"/>
              <a:buChar char="•"/>
            </a:pPr>
            <a:r>
              <a:rPr lang="en-US" sz="1600" dirty="0"/>
              <a:t>social networks, </a:t>
            </a:r>
          </a:p>
          <a:p>
            <a:pPr marL="285750" indent="-285750">
              <a:buFont typeface="Arial" panose="020B0604020202020204" pitchFamily="34" charset="0"/>
              <a:buChar char="•"/>
            </a:pPr>
            <a:r>
              <a:rPr lang="en-US" sz="1600" dirty="0"/>
              <a:t>finance, </a:t>
            </a:r>
          </a:p>
          <a:p>
            <a:pPr marL="285750" indent="-285750">
              <a:buFont typeface="Arial" panose="020B0604020202020204" pitchFamily="34" charset="0"/>
              <a:buChar char="•"/>
            </a:pPr>
            <a:r>
              <a:rPr lang="en-US" sz="1600" dirty="0"/>
              <a:t>forensics, </a:t>
            </a:r>
          </a:p>
          <a:p>
            <a:pPr marL="285750" indent="-285750">
              <a:buFont typeface="Arial" panose="020B0604020202020204" pitchFamily="34" charset="0"/>
              <a:buChar char="•"/>
            </a:pPr>
            <a:r>
              <a:rPr lang="en-US" sz="1600" dirty="0"/>
              <a:t>security (NSA), </a:t>
            </a:r>
          </a:p>
          <a:p>
            <a:pPr marL="285750" indent="-285750">
              <a:buFont typeface="Arial" panose="020B0604020202020204" pitchFamily="34" charset="0"/>
              <a:buChar char="•"/>
            </a:pPr>
            <a:r>
              <a:rPr lang="en-US" sz="1600" dirty="0"/>
              <a:t>mobile, </a:t>
            </a:r>
          </a:p>
          <a:p>
            <a:pPr marL="285750" indent="-285750">
              <a:buFont typeface="Arial" panose="020B0604020202020204" pitchFamily="34" charset="0"/>
              <a:buChar char="•"/>
            </a:pPr>
            <a:r>
              <a:rPr lang="en-US" sz="1600" dirty="0"/>
              <a:t>telecommunications, </a:t>
            </a:r>
          </a:p>
          <a:p>
            <a:pPr marL="285750" indent="-285750">
              <a:buFont typeface="Arial" panose="020B0604020202020204" pitchFamily="34" charset="0"/>
              <a:buChar char="•"/>
            </a:pPr>
            <a:r>
              <a:rPr lang="en-US" sz="1600" dirty="0"/>
              <a:t>weather forecasts</a:t>
            </a:r>
          </a:p>
        </p:txBody>
      </p:sp>
      <p:sp>
        <p:nvSpPr>
          <p:cNvPr id="7" name="Date Placeholder 6">
            <a:extLst>
              <a:ext uri="{FF2B5EF4-FFF2-40B4-BE49-F238E27FC236}">
                <a16:creationId xmlns:a16="http://schemas.microsoft.com/office/drawing/2014/main" id="{9B85D130-3BDE-4A13-B619-BBAB2DA68B67}"/>
              </a:ext>
            </a:extLst>
          </p:cNvPr>
          <p:cNvSpPr>
            <a:spLocks noGrp="1"/>
          </p:cNvSpPr>
          <p:nvPr>
            <p:ph type="dt" sz="half" idx="2"/>
          </p:nvPr>
        </p:nvSpPr>
        <p:spPr>
          <a:xfrm>
            <a:off x="-1" y="4853965"/>
            <a:ext cx="3875315" cy="242976"/>
          </a:xfrm>
        </p:spPr>
        <p:txBody>
          <a:bodyPr/>
          <a:lstStyle/>
          <a:p>
            <a:fld id="{08BEEC45-C61D-40C2-9712-90D26BD660B7}" type="datetime1">
              <a:rPr lang="en-US" smtClean="0"/>
              <a:t>1/14/19</a:t>
            </a:fld>
            <a:endParaRPr lang="en-US"/>
          </a:p>
        </p:txBody>
      </p:sp>
      <p:sp>
        <p:nvSpPr>
          <p:cNvPr id="8" name="Slide Number Placeholder 7">
            <a:extLst>
              <a:ext uri="{FF2B5EF4-FFF2-40B4-BE49-F238E27FC236}">
                <a16:creationId xmlns:a16="http://schemas.microsoft.com/office/drawing/2014/main" id="{1A763836-8A9A-425C-8FA0-BC7A4E27826A}"/>
              </a:ext>
            </a:extLst>
          </p:cNvPr>
          <p:cNvSpPr>
            <a:spLocks noGrp="1"/>
          </p:cNvSpPr>
          <p:nvPr>
            <p:ph type="sldNum" sz="quarter" idx="4"/>
          </p:nvPr>
        </p:nvSpPr>
        <p:spPr/>
        <p:txBody>
          <a:bodyPr/>
          <a:lstStyle/>
          <a:p>
            <a:r>
              <a:rPr lang="en-US"/>
              <a:t>Slide no. </a:t>
            </a:r>
            <a:fld id="{7240F3D1-AE27-48C7-9FC9-EF8542F23A88}" type="slidenum">
              <a:rPr lang="en-US" smtClean="0"/>
              <a:pPr/>
              <a:t>59</a:t>
            </a:fld>
            <a:endParaRPr lang="en-US" dirty="0"/>
          </a:p>
        </p:txBody>
      </p:sp>
    </p:spTree>
    <p:extLst>
      <p:ext uri="{BB962C8B-B14F-4D97-AF65-F5344CB8AC3E}">
        <p14:creationId xmlns:p14="http://schemas.microsoft.com/office/powerpoint/2010/main" val="468670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D136-1D60-44F3-A42B-856B56C03C9B}"/>
              </a:ext>
            </a:extLst>
          </p:cNvPr>
          <p:cNvSpPr>
            <a:spLocks noGrp="1"/>
          </p:cNvSpPr>
          <p:nvPr>
            <p:ph type="title"/>
          </p:nvPr>
        </p:nvSpPr>
        <p:spPr/>
        <p:txBody>
          <a:bodyPr/>
          <a:lstStyle/>
          <a:p>
            <a:r>
              <a:rPr lang="en-US" dirty="0"/>
              <a:t>Big data - evolution</a:t>
            </a:r>
          </a:p>
        </p:txBody>
      </p:sp>
      <p:sp>
        <p:nvSpPr>
          <p:cNvPr id="3" name="Date Placeholder 2">
            <a:extLst>
              <a:ext uri="{FF2B5EF4-FFF2-40B4-BE49-F238E27FC236}">
                <a16:creationId xmlns:a16="http://schemas.microsoft.com/office/drawing/2014/main" id="{0CD18896-01F2-4FC2-B475-CD28E020ADC2}"/>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00652A98-6021-4C94-BC98-2F08F801FE1B}"/>
              </a:ext>
            </a:extLst>
          </p:cNvPr>
          <p:cNvSpPr>
            <a:spLocks noGrp="1"/>
          </p:cNvSpPr>
          <p:nvPr>
            <p:ph type="sldNum" sz="quarter" idx="4"/>
          </p:nvPr>
        </p:nvSpPr>
        <p:spPr/>
        <p:txBody>
          <a:bodyPr/>
          <a:lstStyle/>
          <a:p>
            <a:r>
              <a:rPr lang="en-US" dirty="0"/>
              <a:t>Slide no. </a:t>
            </a:r>
            <a:fld id="{7240F3D1-AE27-48C7-9FC9-EF8542F23A88}" type="slidenum">
              <a:rPr lang="en-US" smtClean="0"/>
              <a:pPr/>
              <a:t>6</a:t>
            </a:fld>
            <a:endParaRPr lang="en-US" dirty="0"/>
          </a:p>
        </p:txBody>
      </p:sp>
      <p:pic>
        <p:nvPicPr>
          <p:cNvPr id="5" name="Picture 4">
            <a:extLst>
              <a:ext uri="{FF2B5EF4-FFF2-40B4-BE49-F238E27FC236}">
                <a16:creationId xmlns:a16="http://schemas.microsoft.com/office/drawing/2014/main" id="{0C10C30A-4A07-4884-A669-324B324136F3}"/>
              </a:ext>
            </a:extLst>
          </p:cNvPr>
          <p:cNvPicPr>
            <a:picLocks noChangeAspect="1"/>
          </p:cNvPicPr>
          <p:nvPr/>
        </p:nvPicPr>
        <p:blipFill>
          <a:blip r:embed="rId2"/>
          <a:stretch>
            <a:fillRect/>
          </a:stretch>
        </p:blipFill>
        <p:spPr>
          <a:xfrm>
            <a:off x="91965" y="1008592"/>
            <a:ext cx="6254609" cy="3728166"/>
          </a:xfrm>
          <a:prstGeom prst="rect">
            <a:avLst/>
          </a:prstGeom>
          <a:ln>
            <a:solidFill>
              <a:schemeClr val="tx1"/>
            </a:solidFill>
          </a:ln>
        </p:spPr>
      </p:pic>
      <p:sp>
        <p:nvSpPr>
          <p:cNvPr id="7" name="Callout: Bent Line 6">
            <a:extLst>
              <a:ext uri="{FF2B5EF4-FFF2-40B4-BE49-F238E27FC236}">
                <a16:creationId xmlns:a16="http://schemas.microsoft.com/office/drawing/2014/main" id="{E5620298-3BEC-4D9C-B079-C47DBF378119}"/>
              </a:ext>
            </a:extLst>
          </p:cNvPr>
          <p:cNvSpPr/>
          <p:nvPr/>
        </p:nvSpPr>
        <p:spPr>
          <a:xfrm>
            <a:off x="6476301" y="1008592"/>
            <a:ext cx="2575734" cy="3728166"/>
          </a:xfrm>
          <a:prstGeom prst="borderCallout2">
            <a:avLst>
              <a:gd name="adj1" fmla="val 18750"/>
              <a:gd name="adj2" fmla="val -8333"/>
              <a:gd name="adj3" fmla="val 18750"/>
              <a:gd name="adj4" fmla="val -16667"/>
              <a:gd name="adj5" fmla="val 22504"/>
              <a:gd name="adj6" fmla="val -321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70C0"/>
                </a:solidFill>
              </a:rPr>
              <a:t>OLTP</a:t>
            </a:r>
            <a:r>
              <a:rPr lang="en-US" sz="1400" dirty="0"/>
              <a:t>: </a:t>
            </a:r>
          </a:p>
          <a:p>
            <a:r>
              <a:rPr lang="en-US" sz="1400" dirty="0"/>
              <a:t>Online Transaction Processing   </a:t>
            </a:r>
          </a:p>
          <a:p>
            <a:r>
              <a:rPr lang="en-US" sz="1400" dirty="0"/>
              <a:t>(DBMSs)</a:t>
            </a:r>
          </a:p>
          <a:p>
            <a:endParaRPr lang="en-US" sz="1400" dirty="0"/>
          </a:p>
          <a:p>
            <a:r>
              <a:rPr lang="en-US" sz="1400" dirty="0">
                <a:solidFill>
                  <a:srgbClr val="0070C0"/>
                </a:solidFill>
              </a:rPr>
              <a:t>OLAP</a:t>
            </a:r>
            <a:r>
              <a:rPr lang="en-US" sz="1400" dirty="0"/>
              <a:t>: </a:t>
            </a:r>
          </a:p>
          <a:p>
            <a:r>
              <a:rPr lang="en-US" sz="1400" dirty="0"/>
              <a:t>Online Analytical Processing   </a:t>
            </a:r>
          </a:p>
          <a:p>
            <a:r>
              <a:rPr lang="en-US" sz="1400" dirty="0"/>
              <a:t>(DW, Data marts)</a:t>
            </a:r>
          </a:p>
          <a:p>
            <a:endParaRPr lang="en-US" sz="1400" dirty="0"/>
          </a:p>
          <a:p>
            <a:r>
              <a:rPr lang="en-US" sz="1400" dirty="0">
                <a:solidFill>
                  <a:srgbClr val="0070C0"/>
                </a:solidFill>
              </a:rPr>
              <a:t>RTAP</a:t>
            </a:r>
            <a:r>
              <a:rPr lang="en-US" sz="1400" dirty="0"/>
              <a:t>: </a:t>
            </a:r>
          </a:p>
          <a:p>
            <a:r>
              <a:rPr lang="en-US" sz="1400" dirty="0"/>
              <a:t>Real-Time Analytics Processing  </a:t>
            </a:r>
          </a:p>
          <a:p>
            <a:r>
              <a:rPr lang="en-US" sz="1400" dirty="0"/>
              <a:t>(Big Data)</a:t>
            </a:r>
          </a:p>
        </p:txBody>
      </p:sp>
    </p:spTree>
    <p:extLst>
      <p:ext uri="{BB962C8B-B14F-4D97-AF65-F5344CB8AC3E}">
        <p14:creationId xmlns:p14="http://schemas.microsoft.com/office/powerpoint/2010/main" val="1296913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2AE3B-0CD1-456B-B8CC-F100EF6A9E8B}"/>
              </a:ext>
            </a:extLst>
          </p:cNvPr>
          <p:cNvSpPr>
            <a:spLocks noGrp="1"/>
          </p:cNvSpPr>
          <p:nvPr>
            <p:ph type="title"/>
          </p:nvPr>
        </p:nvSpPr>
        <p:spPr/>
        <p:txBody>
          <a:bodyPr/>
          <a:lstStyle/>
          <a:p>
            <a:r>
              <a:rPr lang="en-US" dirty="0"/>
              <a:t>Data science - projects</a:t>
            </a:r>
          </a:p>
        </p:txBody>
      </p:sp>
      <p:sp>
        <p:nvSpPr>
          <p:cNvPr id="5" name="Rectangle 4">
            <a:extLst>
              <a:ext uri="{FF2B5EF4-FFF2-40B4-BE49-F238E27FC236}">
                <a16:creationId xmlns:a16="http://schemas.microsoft.com/office/drawing/2014/main" id="{878D02F4-3AD9-4AC7-A4CE-B7580A462BCF}"/>
              </a:ext>
            </a:extLst>
          </p:cNvPr>
          <p:cNvSpPr/>
          <p:nvPr/>
        </p:nvSpPr>
        <p:spPr>
          <a:xfrm>
            <a:off x="40740" y="891540"/>
            <a:ext cx="9062519" cy="3785652"/>
          </a:xfrm>
          <a:prstGeom prst="rect">
            <a:avLst/>
          </a:prstGeom>
        </p:spPr>
        <p:txBody>
          <a:bodyPr wrap="square">
            <a:spAutoFit/>
          </a:bodyPr>
          <a:lstStyle/>
          <a:p>
            <a:r>
              <a:rPr lang="en-US" sz="1600" dirty="0"/>
              <a:t>Projects include </a:t>
            </a:r>
          </a:p>
          <a:p>
            <a:pPr marL="285750" indent="-285750">
              <a:buFont typeface="Arial" panose="020B0604020202020204" pitchFamily="34" charset="0"/>
              <a:buChar char="•"/>
            </a:pPr>
            <a:r>
              <a:rPr lang="en-US" sz="1600" dirty="0"/>
              <a:t>taxonomy creation (text mining, big data), </a:t>
            </a:r>
          </a:p>
          <a:p>
            <a:pPr marL="285750" indent="-285750">
              <a:buFont typeface="Arial" panose="020B0604020202020204" pitchFamily="34" charset="0"/>
              <a:buChar char="•"/>
            </a:pPr>
            <a:r>
              <a:rPr lang="en-US" sz="1600" dirty="0"/>
              <a:t>clustering applied to big data sets, </a:t>
            </a:r>
          </a:p>
          <a:p>
            <a:pPr marL="285750" indent="-285750">
              <a:buFont typeface="Arial" panose="020B0604020202020204" pitchFamily="34" charset="0"/>
              <a:buChar char="•"/>
            </a:pPr>
            <a:r>
              <a:rPr lang="en-US" sz="1600" dirty="0"/>
              <a:t>recommendation engines, </a:t>
            </a:r>
          </a:p>
          <a:p>
            <a:pPr marL="285750" indent="-285750">
              <a:buFont typeface="Arial" panose="020B0604020202020204" pitchFamily="34" charset="0"/>
              <a:buChar char="•"/>
            </a:pPr>
            <a:r>
              <a:rPr lang="en-US" sz="1600" dirty="0"/>
              <a:t>simulations, </a:t>
            </a:r>
          </a:p>
          <a:p>
            <a:pPr marL="285750" indent="-285750">
              <a:buFont typeface="Arial" panose="020B0604020202020204" pitchFamily="34" charset="0"/>
              <a:buChar char="•"/>
            </a:pPr>
            <a:r>
              <a:rPr lang="en-US" sz="1600" dirty="0"/>
              <a:t>rule systems for statistical scoring engines, </a:t>
            </a:r>
          </a:p>
          <a:p>
            <a:pPr marL="285750" indent="-285750">
              <a:buFont typeface="Arial" panose="020B0604020202020204" pitchFamily="34" charset="0"/>
              <a:buChar char="•"/>
            </a:pPr>
            <a:r>
              <a:rPr lang="en-US" sz="1600" dirty="0"/>
              <a:t>root cause analysis, </a:t>
            </a:r>
          </a:p>
          <a:p>
            <a:pPr marL="285750" indent="-285750">
              <a:buFont typeface="Arial" panose="020B0604020202020204" pitchFamily="34" charset="0"/>
              <a:buChar char="•"/>
            </a:pPr>
            <a:r>
              <a:rPr lang="en-US" sz="1600" dirty="0"/>
              <a:t>automated bidding, </a:t>
            </a:r>
          </a:p>
          <a:p>
            <a:pPr marL="285750" indent="-285750">
              <a:buFont typeface="Arial" panose="020B0604020202020204" pitchFamily="34" charset="0"/>
              <a:buChar char="•"/>
            </a:pPr>
            <a:r>
              <a:rPr lang="en-US" sz="1600" dirty="0"/>
              <a:t>forensics, exo-planets detection, and early detection of terrorist activity or pandemics</a:t>
            </a:r>
          </a:p>
          <a:p>
            <a:pPr marL="285750" indent="-285750">
              <a:buFont typeface="Arial" panose="020B0604020202020204" pitchFamily="34" charset="0"/>
              <a:buChar char="•"/>
            </a:pPr>
            <a:endParaRPr lang="en-US" sz="1600" dirty="0"/>
          </a:p>
          <a:p>
            <a:r>
              <a:rPr lang="en-US" sz="1600" dirty="0"/>
              <a:t>An important component of data science is </a:t>
            </a:r>
          </a:p>
          <a:p>
            <a:pPr marL="285750" indent="-285750">
              <a:buFont typeface="Arial" panose="020B0604020202020204" pitchFamily="34" charset="0"/>
              <a:buChar char="•"/>
            </a:pPr>
            <a:r>
              <a:rPr lang="en-US" sz="1600" dirty="0"/>
              <a:t>automation, </a:t>
            </a:r>
          </a:p>
          <a:p>
            <a:pPr marL="285750" indent="-285750">
              <a:buFont typeface="Arial" panose="020B0604020202020204" pitchFamily="34" charset="0"/>
              <a:buChar char="•"/>
            </a:pPr>
            <a:r>
              <a:rPr lang="en-US" sz="1600" dirty="0"/>
              <a:t>machine-to-machine communications, </a:t>
            </a:r>
          </a:p>
          <a:p>
            <a:pPr marL="285750" indent="-285750">
              <a:buFont typeface="Arial" panose="020B0604020202020204" pitchFamily="34" charset="0"/>
              <a:buChar char="•"/>
            </a:pPr>
            <a:r>
              <a:rPr lang="en-US" sz="1600" dirty="0"/>
              <a:t>as well as algorithms running non-stop in production mode (sometimes in real time), for instance to detect fraud, predict weather</a:t>
            </a:r>
          </a:p>
        </p:txBody>
      </p:sp>
      <p:sp>
        <p:nvSpPr>
          <p:cNvPr id="7" name="Date Placeholder 6">
            <a:extLst>
              <a:ext uri="{FF2B5EF4-FFF2-40B4-BE49-F238E27FC236}">
                <a16:creationId xmlns:a16="http://schemas.microsoft.com/office/drawing/2014/main" id="{3C87B620-6727-4EC6-88C7-262180D89947}"/>
              </a:ext>
            </a:extLst>
          </p:cNvPr>
          <p:cNvSpPr>
            <a:spLocks noGrp="1"/>
          </p:cNvSpPr>
          <p:nvPr>
            <p:ph type="dt" sz="half" idx="2"/>
          </p:nvPr>
        </p:nvSpPr>
        <p:spPr>
          <a:xfrm>
            <a:off x="-1" y="4853965"/>
            <a:ext cx="3875315" cy="242976"/>
          </a:xfrm>
        </p:spPr>
        <p:txBody>
          <a:bodyPr/>
          <a:lstStyle/>
          <a:p>
            <a:fld id="{79C0B0E9-0525-4A1C-8329-AC0DE42166BA}" type="datetime1">
              <a:rPr lang="en-US" smtClean="0"/>
              <a:t>1/14/19</a:t>
            </a:fld>
            <a:endParaRPr lang="en-US"/>
          </a:p>
        </p:txBody>
      </p:sp>
      <p:sp>
        <p:nvSpPr>
          <p:cNvPr id="8" name="Slide Number Placeholder 7">
            <a:extLst>
              <a:ext uri="{FF2B5EF4-FFF2-40B4-BE49-F238E27FC236}">
                <a16:creationId xmlns:a16="http://schemas.microsoft.com/office/drawing/2014/main" id="{6B39510B-176F-43DB-9940-DFB52B4B93A7}"/>
              </a:ext>
            </a:extLst>
          </p:cNvPr>
          <p:cNvSpPr>
            <a:spLocks noGrp="1"/>
          </p:cNvSpPr>
          <p:nvPr>
            <p:ph type="sldNum" sz="quarter" idx="4"/>
          </p:nvPr>
        </p:nvSpPr>
        <p:spPr/>
        <p:txBody>
          <a:bodyPr/>
          <a:lstStyle/>
          <a:p>
            <a:r>
              <a:rPr lang="en-US"/>
              <a:t>Slide no. </a:t>
            </a:r>
            <a:fld id="{7240F3D1-AE27-48C7-9FC9-EF8542F23A88}" type="slidenum">
              <a:rPr lang="en-US" smtClean="0"/>
              <a:pPr/>
              <a:t>60</a:t>
            </a:fld>
            <a:endParaRPr lang="en-US" dirty="0"/>
          </a:p>
        </p:txBody>
      </p:sp>
    </p:spTree>
    <p:extLst>
      <p:ext uri="{BB962C8B-B14F-4D97-AF65-F5344CB8AC3E}">
        <p14:creationId xmlns:p14="http://schemas.microsoft.com/office/powerpoint/2010/main" val="474901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86C90-CFAF-436C-99F5-23C56C98DFFB}"/>
              </a:ext>
            </a:extLst>
          </p:cNvPr>
          <p:cNvSpPr>
            <a:spLocks noGrp="1"/>
          </p:cNvSpPr>
          <p:nvPr>
            <p:ph type="title"/>
          </p:nvPr>
        </p:nvSpPr>
        <p:spPr/>
        <p:txBody>
          <a:bodyPr/>
          <a:lstStyle/>
          <a:p>
            <a:r>
              <a:rPr lang="en-US" dirty="0"/>
              <a:t>job titles</a:t>
            </a:r>
          </a:p>
        </p:txBody>
      </p:sp>
      <p:sp>
        <p:nvSpPr>
          <p:cNvPr id="5" name="Rectangle 4">
            <a:extLst>
              <a:ext uri="{FF2B5EF4-FFF2-40B4-BE49-F238E27FC236}">
                <a16:creationId xmlns:a16="http://schemas.microsoft.com/office/drawing/2014/main" id="{59BB059F-5D86-4D4B-8710-6EAF6359A8D9}"/>
              </a:ext>
            </a:extLst>
          </p:cNvPr>
          <p:cNvSpPr/>
          <p:nvPr/>
        </p:nvSpPr>
        <p:spPr>
          <a:xfrm>
            <a:off x="126749" y="891540"/>
            <a:ext cx="8926716" cy="2308324"/>
          </a:xfrm>
          <a:prstGeom prst="rect">
            <a:avLst/>
          </a:prstGeom>
        </p:spPr>
        <p:txBody>
          <a:bodyPr wrap="square">
            <a:spAutoFit/>
          </a:bodyPr>
          <a:lstStyle/>
          <a:p>
            <a:r>
              <a:rPr lang="en-US" sz="1600" dirty="0"/>
              <a:t>Job titles include </a:t>
            </a:r>
          </a:p>
          <a:p>
            <a:endParaRPr lang="en-US" sz="1600" dirty="0"/>
          </a:p>
          <a:p>
            <a:pPr marL="285750" indent="-285750">
              <a:buFont typeface="Arial" panose="020B0604020202020204" pitchFamily="34" charset="0"/>
              <a:buChar char="•"/>
            </a:pPr>
            <a:r>
              <a:rPr lang="en-US" sz="1600" dirty="0"/>
              <a:t>data scientist, </a:t>
            </a:r>
          </a:p>
          <a:p>
            <a:pPr marL="285750" indent="-285750">
              <a:buFont typeface="Arial" panose="020B0604020202020204" pitchFamily="34" charset="0"/>
              <a:buChar char="•"/>
            </a:pPr>
            <a:r>
              <a:rPr lang="en-US" sz="1600" dirty="0"/>
              <a:t>chief scientist, </a:t>
            </a:r>
          </a:p>
          <a:p>
            <a:pPr marL="285750" indent="-285750">
              <a:buFont typeface="Arial" panose="020B0604020202020204" pitchFamily="34" charset="0"/>
              <a:buChar char="•"/>
            </a:pPr>
            <a:r>
              <a:rPr lang="en-US" sz="1600" dirty="0"/>
              <a:t>senior analyst, </a:t>
            </a:r>
          </a:p>
          <a:p>
            <a:pPr marL="285750" indent="-285750">
              <a:buFont typeface="Arial" panose="020B0604020202020204" pitchFamily="34" charset="0"/>
              <a:buChar char="•"/>
            </a:pPr>
            <a:r>
              <a:rPr lang="en-US" sz="1600" dirty="0"/>
              <a:t>director of analytics </a:t>
            </a:r>
          </a:p>
          <a:p>
            <a:pPr marL="285750" indent="-285750">
              <a:buFont typeface="Arial" panose="020B0604020202020204" pitchFamily="34" charset="0"/>
              <a:buChar char="•"/>
            </a:pPr>
            <a:r>
              <a:rPr lang="en-US" sz="1600" dirty="0"/>
              <a:t>and many more. </a:t>
            </a:r>
          </a:p>
          <a:p>
            <a:endParaRPr lang="en-US" sz="1600" dirty="0"/>
          </a:p>
          <a:p>
            <a:endParaRPr lang="en-US" sz="1600" dirty="0"/>
          </a:p>
        </p:txBody>
      </p:sp>
      <p:sp>
        <p:nvSpPr>
          <p:cNvPr id="7" name="Date Placeholder 6">
            <a:extLst>
              <a:ext uri="{FF2B5EF4-FFF2-40B4-BE49-F238E27FC236}">
                <a16:creationId xmlns:a16="http://schemas.microsoft.com/office/drawing/2014/main" id="{40682356-F2EF-49AF-AB3A-252984F29717}"/>
              </a:ext>
            </a:extLst>
          </p:cNvPr>
          <p:cNvSpPr>
            <a:spLocks noGrp="1"/>
          </p:cNvSpPr>
          <p:nvPr>
            <p:ph type="dt" sz="half" idx="2"/>
          </p:nvPr>
        </p:nvSpPr>
        <p:spPr>
          <a:xfrm>
            <a:off x="-1" y="4853965"/>
            <a:ext cx="3875315" cy="242976"/>
          </a:xfrm>
        </p:spPr>
        <p:txBody>
          <a:bodyPr/>
          <a:lstStyle/>
          <a:p>
            <a:fld id="{C96AB10C-8BEC-4C95-BD4F-7E429391497E}" type="datetime1">
              <a:rPr lang="en-US" smtClean="0"/>
              <a:t>1/14/19</a:t>
            </a:fld>
            <a:endParaRPr lang="en-US"/>
          </a:p>
        </p:txBody>
      </p:sp>
      <p:sp>
        <p:nvSpPr>
          <p:cNvPr id="8" name="Slide Number Placeholder 7">
            <a:extLst>
              <a:ext uri="{FF2B5EF4-FFF2-40B4-BE49-F238E27FC236}">
                <a16:creationId xmlns:a16="http://schemas.microsoft.com/office/drawing/2014/main" id="{9926E440-991C-424F-9626-E4E8B6E75E66}"/>
              </a:ext>
            </a:extLst>
          </p:cNvPr>
          <p:cNvSpPr>
            <a:spLocks noGrp="1"/>
          </p:cNvSpPr>
          <p:nvPr>
            <p:ph type="sldNum" sz="quarter" idx="4"/>
          </p:nvPr>
        </p:nvSpPr>
        <p:spPr/>
        <p:txBody>
          <a:bodyPr/>
          <a:lstStyle/>
          <a:p>
            <a:r>
              <a:rPr lang="en-US"/>
              <a:t>Slide no. </a:t>
            </a:r>
            <a:fld id="{7240F3D1-AE27-48C7-9FC9-EF8542F23A88}" type="slidenum">
              <a:rPr lang="en-US" smtClean="0"/>
              <a:pPr/>
              <a:t>61</a:t>
            </a:fld>
            <a:endParaRPr lang="en-US" dirty="0"/>
          </a:p>
        </p:txBody>
      </p:sp>
    </p:spTree>
    <p:extLst>
      <p:ext uri="{BB962C8B-B14F-4D97-AF65-F5344CB8AC3E}">
        <p14:creationId xmlns:p14="http://schemas.microsoft.com/office/powerpoint/2010/main" val="3989331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7384-185A-43C1-B0A3-79ECEF924A78}"/>
              </a:ext>
            </a:extLst>
          </p:cNvPr>
          <p:cNvSpPr>
            <a:spLocks noGrp="1"/>
          </p:cNvSpPr>
          <p:nvPr>
            <p:ph type="title"/>
          </p:nvPr>
        </p:nvSpPr>
        <p:spPr/>
        <p:txBody>
          <a:bodyPr/>
          <a:lstStyle/>
          <a:p>
            <a:r>
              <a:rPr lang="en-US" dirty="0"/>
              <a:t>profiles</a:t>
            </a:r>
          </a:p>
        </p:txBody>
      </p:sp>
      <p:sp>
        <p:nvSpPr>
          <p:cNvPr id="5" name="Rectangle 4">
            <a:extLst>
              <a:ext uri="{FF2B5EF4-FFF2-40B4-BE49-F238E27FC236}">
                <a16:creationId xmlns:a16="http://schemas.microsoft.com/office/drawing/2014/main" id="{DBCBD7A7-221D-4B06-B850-EB6662845BDC}"/>
              </a:ext>
            </a:extLst>
          </p:cNvPr>
          <p:cNvSpPr/>
          <p:nvPr/>
        </p:nvSpPr>
        <p:spPr>
          <a:xfrm>
            <a:off x="126748" y="959706"/>
            <a:ext cx="8908609" cy="3323987"/>
          </a:xfrm>
          <a:prstGeom prst="rect">
            <a:avLst/>
          </a:prstGeom>
        </p:spPr>
        <p:txBody>
          <a:bodyPr wrap="square">
            <a:spAutoFit/>
          </a:bodyPr>
          <a:lstStyle/>
          <a:p>
            <a:pPr fontAlgn="base"/>
            <a:r>
              <a:rPr lang="en-US" sz="1400" b="1" dirty="0">
                <a:solidFill>
                  <a:srgbClr val="454545"/>
                </a:solidFill>
                <a:latin typeface="Arial" panose="020B0604020202020204" pitchFamily="34" charset="0"/>
              </a:rPr>
              <a:t>Summary:-</a:t>
            </a:r>
          </a:p>
          <a:p>
            <a:pPr fontAlgn="base"/>
            <a:endParaRPr lang="en-US" sz="1400" b="1" dirty="0">
              <a:solidFill>
                <a:srgbClr val="454545"/>
              </a:solidFill>
              <a:latin typeface="Arial" panose="020B0604020202020204" pitchFamily="34" charset="0"/>
            </a:endParaRPr>
          </a:p>
          <a:p>
            <a:pPr marL="285750" indent="-285750" fontAlgn="base">
              <a:buFont typeface="Arial" panose="020B0604020202020204" pitchFamily="34" charset="0"/>
              <a:buChar char="•"/>
            </a:pPr>
            <a:r>
              <a:rPr lang="en-US" sz="1400" dirty="0">
                <a:solidFill>
                  <a:srgbClr val="454545"/>
                </a:solidFill>
                <a:latin typeface="Arial" panose="020B0604020202020204" pitchFamily="34" charset="0"/>
              </a:rPr>
              <a:t> R (53%) and Python (53%) are the programming languages that dominate the data science field. </a:t>
            </a:r>
          </a:p>
          <a:p>
            <a:pPr marL="285750" indent="-285750" fontAlgn="base">
              <a:buFont typeface="Arial" panose="020B0604020202020204" pitchFamily="34" charset="0"/>
              <a:buChar char="•"/>
            </a:pPr>
            <a:r>
              <a:rPr lang="en-US" sz="1400" dirty="0">
                <a:solidFill>
                  <a:srgbClr val="454545"/>
                </a:solidFill>
                <a:latin typeface="Arial" panose="020B0604020202020204" pitchFamily="34" charset="0"/>
              </a:rPr>
              <a:t> Other popular languages are SQL (40%), MATLAB (19%), Java (18%), and C/C++ (18%)</a:t>
            </a:r>
          </a:p>
          <a:p>
            <a:pPr marL="285750" indent="-285750" fontAlgn="base">
              <a:buFont typeface="Arial" panose="020B0604020202020204" pitchFamily="34" charset="0"/>
              <a:buChar char="•"/>
            </a:pPr>
            <a:endParaRPr lang="en-US" sz="1400" dirty="0">
              <a:solidFill>
                <a:srgbClr val="454545"/>
              </a:solidFill>
              <a:latin typeface="Arial" panose="020B0604020202020204" pitchFamily="34" charset="0"/>
            </a:endParaRPr>
          </a:p>
          <a:p>
            <a:pPr marL="285750" indent="-285750" fontAlgn="base">
              <a:buFont typeface="Arial" panose="020B0604020202020204" pitchFamily="34" charset="0"/>
              <a:buChar char="•"/>
            </a:pPr>
            <a:r>
              <a:rPr lang="en-US" sz="1400" dirty="0">
                <a:solidFill>
                  <a:srgbClr val="454545"/>
                </a:solidFill>
                <a:latin typeface="Arial" panose="020B0604020202020204" pitchFamily="34" charset="0"/>
              </a:rPr>
              <a:t> 58% of the data scientists come from one of three educational backgrounds: </a:t>
            </a:r>
          </a:p>
          <a:p>
            <a:pPr marL="742950" lvl="1" indent="-285750" fontAlgn="base">
              <a:buFont typeface="Arial" panose="020B0604020202020204" pitchFamily="34" charset="0"/>
              <a:buChar char="•"/>
            </a:pPr>
            <a:r>
              <a:rPr lang="en-US" sz="1400" dirty="0">
                <a:solidFill>
                  <a:srgbClr val="454545"/>
                </a:solidFill>
                <a:latin typeface="Arial" panose="020B0604020202020204" pitchFamily="34" charset="0"/>
              </a:rPr>
              <a:t> Computer science (20%), </a:t>
            </a:r>
          </a:p>
          <a:p>
            <a:pPr marL="742950" lvl="1" indent="-285750" fontAlgn="base">
              <a:buFont typeface="Arial" panose="020B0604020202020204" pitchFamily="34" charset="0"/>
              <a:buChar char="•"/>
            </a:pPr>
            <a:r>
              <a:rPr lang="en-US" sz="1400" dirty="0">
                <a:solidFill>
                  <a:srgbClr val="454545"/>
                </a:solidFill>
                <a:latin typeface="Arial" panose="020B0604020202020204" pitchFamily="34" charset="0"/>
              </a:rPr>
              <a:t> Statistics and Mathematics (19%), </a:t>
            </a:r>
          </a:p>
          <a:p>
            <a:pPr marL="742950" lvl="1" indent="-285750" fontAlgn="base">
              <a:buFont typeface="Arial" panose="020B0604020202020204" pitchFamily="34" charset="0"/>
              <a:buChar char="•"/>
            </a:pPr>
            <a:r>
              <a:rPr lang="en-US" sz="1400" dirty="0">
                <a:solidFill>
                  <a:srgbClr val="454545"/>
                </a:solidFill>
                <a:latin typeface="Arial" panose="020B0604020202020204" pitchFamily="34" charset="0"/>
              </a:rPr>
              <a:t> and Economics and Social Sciences (19%). </a:t>
            </a:r>
          </a:p>
          <a:p>
            <a:pPr marL="742950" lvl="1" indent="-285750" fontAlgn="base">
              <a:buFont typeface="Arial" panose="020B0604020202020204" pitchFamily="34" charset="0"/>
              <a:buChar char="•"/>
            </a:pPr>
            <a:endParaRPr lang="en-US" sz="1400" dirty="0">
              <a:solidFill>
                <a:srgbClr val="454545"/>
              </a:solidFill>
              <a:latin typeface="Arial" panose="020B0604020202020204" pitchFamily="34" charset="0"/>
            </a:endParaRPr>
          </a:p>
          <a:p>
            <a:pPr marL="285750" indent="-285750" fontAlgn="base">
              <a:buFont typeface="Arial" panose="020B0604020202020204" pitchFamily="34" charset="0"/>
              <a:buChar char="•"/>
            </a:pPr>
            <a:r>
              <a:rPr lang="en-US" sz="1400" dirty="0">
                <a:solidFill>
                  <a:srgbClr val="454545"/>
                </a:solidFill>
                <a:latin typeface="Arial" panose="020B0604020202020204" pitchFamily="34" charset="0"/>
              </a:rPr>
              <a:t>The leading employer for data scientists is the </a:t>
            </a:r>
          </a:p>
          <a:p>
            <a:pPr marL="742950" lvl="1" indent="-285750" fontAlgn="base">
              <a:buFont typeface="Arial" panose="020B0604020202020204" pitchFamily="34" charset="0"/>
              <a:buChar char="•"/>
            </a:pPr>
            <a:r>
              <a:rPr lang="en-US" sz="1400" dirty="0">
                <a:solidFill>
                  <a:srgbClr val="454545"/>
                </a:solidFill>
                <a:latin typeface="Arial" panose="020B0604020202020204" pitchFamily="34" charset="0"/>
              </a:rPr>
              <a:t>Tech industry (42%), </a:t>
            </a:r>
          </a:p>
          <a:p>
            <a:pPr marL="742950" lvl="1" indent="-285750" fontAlgn="base">
              <a:buFont typeface="Arial" panose="020B0604020202020204" pitchFamily="34" charset="0"/>
              <a:buChar char="•"/>
            </a:pPr>
            <a:r>
              <a:rPr lang="en-US" sz="1400" dirty="0">
                <a:solidFill>
                  <a:srgbClr val="454545"/>
                </a:solidFill>
                <a:latin typeface="Arial" panose="020B0604020202020204" pitchFamily="34" charset="0"/>
              </a:rPr>
              <a:t>Industrial Sector (37%) following closely by. </a:t>
            </a:r>
          </a:p>
          <a:p>
            <a:pPr marL="742950" lvl="1" indent="-285750" fontAlgn="base">
              <a:buFont typeface="Arial" panose="020B0604020202020204" pitchFamily="34" charset="0"/>
              <a:buChar char="•"/>
            </a:pPr>
            <a:r>
              <a:rPr lang="en-US" sz="1400" dirty="0">
                <a:solidFill>
                  <a:srgbClr val="454545"/>
                </a:solidFill>
                <a:latin typeface="Arial" panose="020B0604020202020204" pitchFamily="34" charset="0"/>
              </a:rPr>
              <a:t>Financial sector account for 16%</a:t>
            </a:r>
          </a:p>
          <a:p>
            <a:pPr marL="742950" lvl="1" indent="-285750" fontAlgn="base">
              <a:buFont typeface="Arial" panose="020B0604020202020204" pitchFamily="34" charset="0"/>
              <a:buChar char="•"/>
            </a:pPr>
            <a:r>
              <a:rPr lang="en-US" sz="1400" dirty="0">
                <a:solidFill>
                  <a:srgbClr val="454545"/>
                </a:solidFill>
                <a:latin typeface="Arial" panose="020B0604020202020204" pitchFamily="34" charset="0"/>
              </a:rPr>
              <a:t>Healthcare industries account for 5% of data scientists</a:t>
            </a:r>
            <a:endParaRPr lang="en-US" sz="1400" b="0" i="0" dirty="0">
              <a:solidFill>
                <a:srgbClr val="454545"/>
              </a:solidFill>
              <a:effectLst/>
              <a:latin typeface="Arial" panose="020B0604020202020204" pitchFamily="34" charset="0"/>
            </a:endParaRPr>
          </a:p>
        </p:txBody>
      </p:sp>
      <p:sp>
        <p:nvSpPr>
          <p:cNvPr id="7" name="Date Placeholder 6">
            <a:extLst>
              <a:ext uri="{FF2B5EF4-FFF2-40B4-BE49-F238E27FC236}">
                <a16:creationId xmlns:a16="http://schemas.microsoft.com/office/drawing/2014/main" id="{69629664-1ADD-4075-B26F-8FA05A40DDA2}"/>
              </a:ext>
            </a:extLst>
          </p:cNvPr>
          <p:cNvSpPr>
            <a:spLocks noGrp="1"/>
          </p:cNvSpPr>
          <p:nvPr>
            <p:ph type="dt" sz="half" idx="2"/>
          </p:nvPr>
        </p:nvSpPr>
        <p:spPr>
          <a:xfrm>
            <a:off x="-1" y="4853965"/>
            <a:ext cx="3875315" cy="242976"/>
          </a:xfrm>
        </p:spPr>
        <p:txBody>
          <a:bodyPr/>
          <a:lstStyle/>
          <a:p>
            <a:fld id="{DB899A11-ABD0-4E22-899A-6C483DC744F7}" type="datetime1">
              <a:rPr lang="en-US" smtClean="0"/>
              <a:t>1/14/19</a:t>
            </a:fld>
            <a:endParaRPr lang="en-US"/>
          </a:p>
        </p:txBody>
      </p:sp>
      <p:sp>
        <p:nvSpPr>
          <p:cNvPr id="8" name="Slide Number Placeholder 7">
            <a:extLst>
              <a:ext uri="{FF2B5EF4-FFF2-40B4-BE49-F238E27FC236}">
                <a16:creationId xmlns:a16="http://schemas.microsoft.com/office/drawing/2014/main" id="{9A2B5ACF-3FAB-4E8D-9C6F-F7EC2C0A0966}"/>
              </a:ext>
            </a:extLst>
          </p:cNvPr>
          <p:cNvSpPr>
            <a:spLocks noGrp="1"/>
          </p:cNvSpPr>
          <p:nvPr>
            <p:ph type="sldNum" sz="quarter" idx="4"/>
          </p:nvPr>
        </p:nvSpPr>
        <p:spPr/>
        <p:txBody>
          <a:bodyPr/>
          <a:lstStyle/>
          <a:p>
            <a:r>
              <a:rPr lang="en-US"/>
              <a:t>Slide no. </a:t>
            </a:r>
            <a:fld id="{7240F3D1-AE27-48C7-9FC9-EF8542F23A88}" type="slidenum">
              <a:rPr lang="en-US" smtClean="0"/>
              <a:pPr/>
              <a:t>62</a:t>
            </a:fld>
            <a:endParaRPr lang="en-US" dirty="0"/>
          </a:p>
        </p:txBody>
      </p:sp>
    </p:spTree>
    <p:extLst>
      <p:ext uri="{BB962C8B-B14F-4D97-AF65-F5344CB8AC3E}">
        <p14:creationId xmlns:p14="http://schemas.microsoft.com/office/powerpoint/2010/main" val="1352194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C5FE-D307-46F6-8612-2626C1808BE9}"/>
              </a:ext>
            </a:extLst>
          </p:cNvPr>
          <p:cNvSpPr>
            <a:spLocks noGrp="1"/>
          </p:cNvSpPr>
          <p:nvPr>
            <p:ph type="title"/>
          </p:nvPr>
        </p:nvSpPr>
        <p:spPr/>
        <p:txBody>
          <a:bodyPr/>
          <a:lstStyle/>
          <a:p>
            <a:r>
              <a:rPr lang="en-US" dirty="0"/>
              <a:t>disciplines</a:t>
            </a:r>
          </a:p>
        </p:txBody>
      </p:sp>
      <p:sp>
        <p:nvSpPr>
          <p:cNvPr id="6" name="Rectangle 5">
            <a:extLst>
              <a:ext uri="{FF2B5EF4-FFF2-40B4-BE49-F238E27FC236}">
                <a16:creationId xmlns:a16="http://schemas.microsoft.com/office/drawing/2014/main" id="{6CA9B373-8530-4858-A83A-237CE36B5557}"/>
              </a:ext>
            </a:extLst>
          </p:cNvPr>
          <p:cNvSpPr/>
          <p:nvPr/>
        </p:nvSpPr>
        <p:spPr>
          <a:xfrm>
            <a:off x="0" y="891540"/>
            <a:ext cx="9071572" cy="3323987"/>
          </a:xfrm>
          <a:prstGeom prst="rect">
            <a:avLst/>
          </a:prstGeom>
        </p:spPr>
        <p:txBody>
          <a:bodyPr wrap="square">
            <a:spAutoFit/>
          </a:bodyPr>
          <a:lstStyle/>
          <a:p>
            <a:pPr algn="just"/>
            <a:r>
              <a:rPr lang="en-US" sz="1400" b="1" dirty="0"/>
              <a:t>Computer science: </a:t>
            </a:r>
            <a:r>
              <a:rPr lang="en-US" sz="1400" dirty="0"/>
              <a:t>computational complexity, Internet topology and graph theory, </a:t>
            </a:r>
            <a:r>
              <a:rPr lang="en-US" sz="1400" b="1" dirty="0">
                <a:highlight>
                  <a:srgbClr val="FFFF00"/>
                </a:highlight>
              </a:rPr>
              <a:t>distributed architectures </a:t>
            </a:r>
            <a:r>
              <a:rPr lang="en-US" sz="1400" dirty="0"/>
              <a:t>such as Hadoop, data plumbing (optimization of data flows </a:t>
            </a:r>
            <a:r>
              <a:rPr lang="en-US" sz="1400" dirty="0">
                <a:highlight>
                  <a:srgbClr val="FFFF00"/>
                </a:highlight>
              </a:rPr>
              <a:t>and in-memory analytics</a:t>
            </a:r>
            <a:r>
              <a:rPr lang="en-US" sz="1400" dirty="0"/>
              <a:t>), data compression, computer programming (Python, Perl, R) and processing sensor and streaming data from IOT/M2M devices</a:t>
            </a:r>
          </a:p>
          <a:p>
            <a:pPr algn="just"/>
            <a:endParaRPr lang="en-US" sz="1400" dirty="0"/>
          </a:p>
          <a:p>
            <a:pPr algn="just"/>
            <a:r>
              <a:rPr lang="en-US" sz="1400" b="1" dirty="0"/>
              <a:t>Statistics: </a:t>
            </a:r>
            <a:r>
              <a:rPr lang="en-US" sz="1400" dirty="0"/>
              <a:t>design of experiments including multivariate testing, cross-validation, stochastic processes, sampling, model-free confidence intervals</a:t>
            </a:r>
          </a:p>
          <a:p>
            <a:pPr algn="just"/>
            <a:endParaRPr lang="en-US" sz="1400" dirty="0"/>
          </a:p>
          <a:p>
            <a:pPr algn="just"/>
            <a:r>
              <a:rPr lang="en-US" sz="1400" b="1" dirty="0"/>
              <a:t>Machine learning and data mining: </a:t>
            </a:r>
            <a:r>
              <a:rPr lang="en-US" sz="1400" dirty="0"/>
              <a:t>data science indeed fully encompasses these two domains.</a:t>
            </a:r>
          </a:p>
          <a:p>
            <a:pPr algn="just"/>
            <a:endParaRPr lang="en-US" sz="1400" dirty="0"/>
          </a:p>
          <a:p>
            <a:pPr algn="just"/>
            <a:r>
              <a:rPr lang="en-US" sz="1400" b="1" dirty="0"/>
              <a:t>Operations research: </a:t>
            </a:r>
            <a:r>
              <a:rPr lang="en-US" sz="1400" dirty="0"/>
              <a:t>data science encompasses most of operations research as well as any techniques aimed at optimizing decisions based on analyzing data. </a:t>
            </a:r>
          </a:p>
          <a:p>
            <a:pPr algn="just"/>
            <a:endParaRPr lang="en-US" sz="1400" dirty="0"/>
          </a:p>
          <a:p>
            <a:pPr algn="just"/>
            <a:r>
              <a:rPr lang="en-US" sz="1400" b="1" dirty="0"/>
              <a:t>Domain/ Business intelligence: </a:t>
            </a:r>
            <a:r>
              <a:rPr lang="en-US" sz="1400" dirty="0"/>
              <a:t>every BI aspect of designing/creating/identifying great metrics and KPI's, creating database schemas (be it NoSQL or not), dashboard design and visuals, and data-driven strategies to optimize decisions and ROI</a:t>
            </a:r>
          </a:p>
        </p:txBody>
      </p:sp>
      <p:sp>
        <p:nvSpPr>
          <p:cNvPr id="7" name="Date Placeholder 6">
            <a:extLst>
              <a:ext uri="{FF2B5EF4-FFF2-40B4-BE49-F238E27FC236}">
                <a16:creationId xmlns:a16="http://schemas.microsoft.com/office/drawing/2014/main" id="{0B9A8C0A-EE6B-4893-B774-D4C4B0D0E2F9}"/>
              </a:ext>
            </a:extLst>
          </p:cNvPr>
          <p:cNvSpPr>
            <a:spLocks noGrp="1"/>
          </p:cNvSpPr>
          <p:nvPr>
            <p:ph type="dt" sz="half" idx="2"/>
          </p:nvPr>
        </p:nvSpPr>
        <p:spPr>
          <a:xfrm>
            <a:off x="-1" y="4853965"/>
            <a:ext cx="3875315" cy="242976"/>
          </a:xfrm>
        </p:spPr>
        <p:txBody>
          <a:bodyPr/>
          <a:lstStyle/>
          <a:p>
            <a:fld id="{E57F881C-76D5-4E5D-9773-90A46AF8373E}" type="datetime1">
              <a:rPr lang="en-US" smtClean="0"/>
              <a:t>1/14/19</a:t>
            </a:fld>
            <a:endParaRPr lang="en-US"/>
          </a:p>
        </p:txBody>
      </p:sp>
      <p:sp>
        <p:nvSpPr>
          <p:cNvPr id="8" name="Slide Number Placeholder 7">
            <a:extLst>
              <a:ext uri="{FF2B5EF4-FFF2-40B4-BE49-F238E27FC236}">
                <a16:creationId xmlns:a16="http://schemas.microsoft.com/office/drawing/2014/main" id="{E767DBF3-2622-45E0-8B64-302143E6C9BE}"/>
              </a:ext>
            </a:extLst>
          </p:cNvPr>
          <p:cNvSpPr>
            <a:spLocks noGrp="1"/>
          </p:cNvSpPr>
          <p:nvPr>
            <p:ph type="sldNum" sz="quarter" idx="4"/>
          </p:nvPr>
        </p:nvSpPr>
        <p:spPr/>
        <p:txBody>
          <a:bodyPr/>
          <a:lstStyle/>
          <a:p>
            <a:r>
              <a:rPr lang="en-US"/>
              <a:t>Slide no. </a:t>
            </a:r>
            <a:fld id="{7240F3D1-AE27-48C7-9FC9-EF8542F23A88}" type="slidenum">
              <a:rPr lang="en-US" smtClean="0"/>
              <a:pPr/>
              <a:t>63</a:t>
            </a:fld>
            <a:endParaRPr lang="en-US" dirty="0"/>
          </a:p>
        </p:txBody>
      </p:sp>
    </p:spTree>
    <p:extLst>
      <p:ext uri="{BB962C8B-B14F-4D97-AF65-F5344CB8AC3E}">
        <p14:creationId xmlns:p14="http://schemas.microsoft.com/office/powerpoint/2010/main" val="570400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D60A-A599-41DF-8DE8-7BE40A0859C9}"/>
              </a:ext>
            </a:extLst>
          </p:cNvPr>
          <p:cNvSpPr>
            <a:spLocks noGrp="1"/>
          </p:cNvSpPr>
          <p:nvPr>
            <p:ph type="title"/>
          </p:nvPr>
        </p:nvSpPr>
        <p:spPr/>
        <p:txBody>
          <a:bodyPr/>
          <a:lstStyle/>
          <a:p>
            <a:r>
              <a:rPr lang="en-US" dirty="0"/>
              <a:t>What has changed?</a:t>
            </a:r>
          </a:p>
        </p:txBody>
      </p:sp>
      <p:sp>
        <p:nvSpPr>
          <p:cNvPr id="3" name="Date Placeholder 2">
            <a:extLst>
              <a:ext uri="{FF2B5EF4-FFF2-40B4-BE49-F238E27FC236}">
                <a16:creationId xmlns:a16="http://schemas.microsoft.com/office/drawing/2014/main" id="{31243F64-F36D-46E6-9BD2-BA3398E55CAD}"/>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CA2E6D72-ADBF-4935-A990-B9574D454B95}"/>
              </a:ext>
            </a:extLst>
          </p:cNvPr>
          <p:cNvSpPr>
            <a:spLocks noGrp="1"/>
          </p:cNvSpPr>
          <p:nvPr>
            <p:ph type="sldNum" sz="quarter" idx="4"/>
          </p:nvPr>
        </p:nvSpPr>
        <p:spPr/>
        <p:txBody>
          <a:bodyPr/>
          <a:lstStyle/>
          <a:p>
            <a:r>
              <a:rPr lang="en-US"/>
              <a:t>Slide no. </a:t>
            </a:r>
            <a:fld id="{7240F3D1-AE27-48C7-9FC9-EF8542F23A88}" type="slidenum">
              <a:rPr lang="en-US" smtClean="0"/>
              <a:pPr/>
              <a:t>7</a:t>
            </a:fld>
            <a:endParaRPr lang="en-US" dirty="0"/>
          </a:p>
        </p:txBody>
      </p:sp>
      <p:pic>
        <p:nvPicPr>
          <p:cNvPr id="7" name="Picture 6">
            <a:extLst>
              <a:ext uri="{FF2B5EF4-FFF2-40B4-BE49-F238E27FC236}">
                <a16:creationId xmlns:a16="http://schemas.microsoft.com/office/drawing/2014/main" id="{733F3905-1894-463B-8D68-CDE539815980}"/>
              </a:ext>
            </a:extLst>
          </p:cNvPr>
          <p:cNvPicPr>
            <a:picLocks noChangeAspect="1"/>
          </p:cNvPicPr>
          <p:nvPr/>
        </p:nvPicPr>
        <p:blipFill>
          <a:blip r:embed="rId2"/>
          <a:stretch>
            <a:fillRect/>
          </a:stretch>
        </p:blipFill>
        <p:spPr>
          <a:xfrm>
            <a:off x="119720" y="1129678"/>
            <a:ext cx="2078074" cy="1382864"/>
          </a:xfrm>
          <a:prstGeom prst="rect">
            <a:avLst/>
          </a:prstGeom>
        </p:spPr>
      </p:pic>
      <p:sp>
        <p:nvSpPr>
          <p:cNvPr id="8" name="Right Arrow 10">
            <a:extLst>
              <a:ext uri="{FF2B5EF4-FFF2-40B4-BE49-F238E27FC236}">
                <a16:creationId xmlns:a16="http://schemas.microsoft.com/office/drawing/2014/main" id="{694F63CC-98E7-454D-A3E1-A8B890732874}"/>
              </a:ext>
            </a:extLst>
          </p:cNvPr>
          <p:cNvSpPr/>
          <p:nvPr/>
        </p:nvSpPr>
        <p:spPr>
          <a:xfrm>
            <a:off x="2381167" y="1643037"/>
            <a:ext cx="4182248" cy="486678"/>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FA6F3464-6113-4162-A9FC-6D4AA40352FB}"/>
              </a:ext>
            </a:extLst>
          </p:cNvPr>
          <p:cNvSpPr txBox="1"/>
          <p:nvPr/>
        </p:nvSpPr>
        <p:spPr>
          <a:xfrm>
            <a:off x="2296375" y="1230251"/>
            <a:ext cx="4351832" cy="461665"/>
          </a:xfrm>
          <a:prstGeom prst="rect">
            <a:avLst/>
          </a:prstGeom>
          <a:noFill/>
        </p:spPr>
        <p:txBody>
          <a:bodyPr wrap="none" rtlCol="0">
            <a:spAutoFit/>
          </a:bodyPr>
          <a:lstStyle/>
          <a:p>
            <a:r>
              <a:rPr lang="en-US" sz="1200" b="1" dirty="0">
                <a:solidFill>
                  <a:srgbClr val="0000FF"/>
                </a:solidFill>
                <a:latin typeface="Calibri"/>
              </a:rPr>
              <a:t>Old Model: </a:t>
            </a:r>
          </a:p>
          <a:p>
            <a:r>
              <a:rPr lang="en-US" sz="1200" dirty="0">
                <a:solidFill>
                  <a:prstClr val="black"/>
                </a:solidFill>
                <a:highlight>
                  <a:srgbClr val="FFFF00"/>
                </a:highlight>
                <a:latin typeface="Calibri"/>
              </a:rPr>
              <a:t>Few</a:t>
            </a:r>
            <a:r>
              <a:rPr lang="en-US" sz="1200" dirty="0">
                <a:solidFill>
                  <a:prstClr val="black"/>
                </a:solidFill>
                <a:latin typeface="Calibri"/>
              </a:rPr>
              <a:t> companies are generating data, </a:t>
            </a:r>
            <a:r>
              <a:rPr lang="en-US" sz="1200" dirty="0">
                <a:solidFill>
                  <a:prstClr val="black"/>
                </a:solidFill>
                <a:highlight>
                  <a:srgbClr val="FFFF00"/>
                </a:highlight>
                <a:latin typeface="Calibri"/>
              </a:rPr>
              <a:t>all</a:t>
            </a:r>
            <a:r>
              <a:rPr lang="en-US" sz="1200" dirty="0">
                <a:solidFill>
                  <a:prstClr val="black"/>
                </a:solidFill>
                <a:latin typeface="Calibri"/>
              </a:rPr>
              <a:t> others are consuming data </a:t>
            </a:r>
          </a:p>
        </p:txBody>
      </p:sp>
      <p:pic>
        <p:nvPicPr>
          <p:cNvPr id="10" name="Picture 9">
            <a:extLst>
              <a:ext uri="{FF2B5EF4-FFF2-40B4-BE49-F238E27FC236}">
                <a16:creationId xmlns:a16="http://schemas.microsoft.com/office/drawing/2014/main" id="{6D089D92-E215-45B0-8C60-D0387B0BF9D0}"/>
              </a:ext>
            </a:extLst>
          </p:cNvPr>
          <p:cNvPicPr>
            <a:picLocks noChangeAspect="1"/>
          </p:cNvPicPr>
          <p:nvPr/>
        </p:nvPicPr>
        <p:blipFill>
          <a:blip r:embed="rId3"/>
          <a:stretch>
            <a:fillRect/>
          </a:stretch>
        </p:blipFill>
        <p:spPr>
          <a:xfrm>
            <a:off x="6746789" y="1131282"/>
            <a:ext cx="1862166" cy="1382746"/>
          </a:xfrm>
          <a:prstGeom prst="rect">
            <a:avLst/>
          </a:prstGeom>
        </p:spPr>
      </p:pic>
      <p:pic>
        <p:nvPicPr>
          <p:cNvPr id="12" name="Picture 11" descr="Screen shot 2013-01-13 at 5.50.25 PM.png">
            <a:extLst>
              <a:ext uri="{FF2B5EF4-FFF2-40B4-BE49-F238E27FC236}">
                <a16:creationId xmlns:a16="http://schemas.microsoft.com/office/drawing/2014/main" id="{E527E82B-1C81-4FC6-8165-AF80954AD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29" y="3038620"/>
            <a:ext cx="2176655" cy="1510344"/>
          </a:xfrm>
          <a:prstGeom prst="rect">
            <a:avLst/>
          </a:prstGeom>
        </p:spPr>
      </p:pic>
      <p:sp>
        <p:nvSpPr>
          <p:cNvPr id="13" name="Right Arrow 10">
            <a:extLst>
              <a:ext uri="{FF2B5EF4-FFF2-40B4-BE49-F238E27FC236}">
                <a16:creationId xmlns:a16="http://schemas.microsoft.com/office/drawing/2014/main" id="{43FDD96C-125B-4D92-BB05-0E0311C03C11}"/>
              </a:ext>
            </a:extLst>
          </p:cNvPr>
          <p:cNvSpPr/>
          <p:nvPr/>
        </p:nvSpPr>
        <p:spPr>
          <a:xfrm>
            <a:off x="2381167" y="3537950"/>
            <a:ext cx="4182248" cy="486678"/>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36727363-A4AB-4F25-9C78-246E6638DBFF}"/>
              </a:ext>
            </a:extLst>
          </p:cNvPr>
          <p:cNvSpPr txBox="1"/>
          <p:nvPr/>
        </p:nvSpPr>
        <p:spPr>
          <a:xfrm>
            <a:off x="2296375" y="3190430"/>
            <a:ext cx="4131131" cy="461665"/>
          </a:xfrm>
          <a:prstGeom prst="rect">
            <a:avLst/>
          </a:prstGeom>
          <a:noFill/>
        </p:spPr>
        <p:txBody>
          <a:bodyPr wrap="none" rtlCol="0">
            <a:spAutoFit/>
          </a:bodyPr>
          <a:lstStyle/>
          <a:p>
            <a:r>
              <a:rPr lang="en-US" sz="1200" b="1" dirty="0">
                <a:solidFill>
                  <a:srgbClr val="0000FF"/>
                </a:solidFill>
                <a:latin typeface="Calibri"/>
              </a:rPr>
              <a:t>New Model: </a:t>
            </a:r>
          </a:p>
          <a:p>
            <a:r>
              <a:rPr lang="en-US" sz="1200" dirty="0">
                <a:solidFill>
                  <a:prstClr val="black"/>
                </a:solidFill>
                <a:highlight>
                  <a:srgbClr val="FFFF00"/>
                </a:highlight>
                <a:latin typeface="Calibri"/>
              </a:rPr>
              <a:t>All</a:t>
            </a:r>
            <a:r>
              <a:rPr lang="en-US" sz="1200" dirty="0">
                <a:solidFill>
                  <a:prstClr val="black"/>
                </a:solidFill>
                <a:latin typeface="Calibri"/>
              </a:rPr>
              <a:t> of us are generating data, and </a:t>
            </a:r>
            <a:r>
              <a:rPr lang="en-US" sz="1200" dirty="0">
                <a:solidFill>
                  <a:prstClr val="black"/>
                </a:solidFill>
                <a:highlight>
                  <a:srgbClr val="FFFF00"/>
                </a:highlight>
                <a:latin typeface="Calibri"/>
              </a:rPr>
              <a:t>all</a:t>
            </a:r>
            <a:r>
              <a:rPr lang="en-US" sz="1200" dirty="0">
                <a:solidFill>
                  <a:prstClr val="black"/>
                </a:solidFill>
                <a:latin typeface="Calibri"/>
              </a:rPr>
              <a:t> of us are consuming data </a:t>
            </a:r>
          </a:p>
        </p:txBody>
      </p:sp>
      <p:pic>
        <p:nvPicPr>
          <p:cNvPr id="15" name="Picture 14">
            <a:extLst>
              <a:ext uri="{FF2B5EF4-FFF2-40B4-BE49-F238E27FC236}">
                <a16:creationId xmlns:a16="http://schemas.microsoft.com/office/drawing/2014/main" id="{47C494AD-A630-4135-850D-2902D8792267}"/>
              </a:ext>
            </a:extLst>
          </p:cNvPr>
          <p:cNvPicPr>
            <a:picLocks noChangeAspect="1"/>
          </p:cNvPicPr>
          <p:nvPr/>
        </p:nvPicPr>
        <p:blipFill>
          <a:blip r:embed="rId3"/>
          <a:stretch>
            <a:fillRect/>
          </a:stretch>
        </p:blipFill>
        <p:spPr>
          <a:xfrm>
            <a:off x="6746789" y="3038620"/>
            <a:ext cx="1862166" cy="1382746"/>
          </a:xfrm>
          <a:prstGeom prst="rect">
            <a:avLst/>
          </a:prstGeom>
        </p:spPr>
      </p:pic>
    </p:spTree>
    <p:extLst>
      <p:ext uri="{BB962C8B-B14F-4D97-AF65-F5344CB8AC3E}">
        <p14:creationId xmlns:p14="http://schemas.microsoft.com/office/powerpoint/2010/main" val="1319302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9E39-375A-4DBD-82AE-1CE1D38EB37C}"/>
              </a:ext>
            </a:extLst>
          </p:cNvPr>
          <p:cNvSpPr>
            <a:spLocks noGrp="1"/>
          </p:cNvSpPr>
          <p:nvPr>
            <p:ph type="title"/>
          </p:nvPr>
        </p:nvSpPr>
        <p:spPr/>
        <p:txBody>
          <a:bodyPr/>
          <a:lstStyle/>
          <a:p>
            <a:r>
              <a:rPr lang="en-US" dirty="0"/>
              <a:t>What’s driving Big Data</a:t>
            </a:r>
          </a:p>
        </p:txBody>
      </p:sp>
      <p:sp>
        <p:nvSpPr>
          <p:cNvPr id="3" name="Date Placeholder 2">
            <a:extLst>
              <a:ext uri="{FF2B5EF4-FFF2-40B4-BE49-F238E27FC236}">
                <a16:creationId xmlns:a16="http://schemas.microsoft.com/office/drawing/2014/main" id="{B1A8CF1F-C006-4FEC-9E23-4E50D3AD6E6C}"/>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91ED82FB-621B-4865-8B02-93BA32D934FF}"/>
              </a:ext>
            </a:extLst>
          </p:cNvPr>
          <p:cNvSpPr>
            <a:spLocks noGrp="1"/>
          </p:cNvSpPr>
          <p:nvPr>
            <p:ph type="sldNum" sz="quarter" idx="4"/>
          </p:nvPr>
        </p:nvSpPr>
        <p:spPr/>
        <p:txBody>
          <a:bodyPr/>
          <a:lstStyle/>
          <a:p>
            <a:r>
              <a:rPr lang="en-US"/>
              <a:t>Slide no. </a:t>
            </a:r>
            <a:fld id="{7240F3D1-AE27-48C7-9FC9-EF8542F23A88}" type="slidenum">
              <a:rPr lang="en-US" smtClean="0"/>
              <a:pPr/>
              <a:t>8</a:t>
            </a:fld>
            <a:endParaRPr lang="en-US" dirty="0"/>
          </a:p>
        </p:txBody>
      </p:sp>
      <p:pic>
        <p:nvPicPr>
          <p:cNvPr id="5" name="Picture 4">
            <a:extLst>
              <a:ext uri="{FF2B5EF4-FFF2-40B4-BE49-F238E27FC236}">
                <a16:creationId xmlns:a16="http://schemas.microsoft.com/office/drawing/2014/main" id="{9878181F-8CD9-4293-8119-BEA13CF88CC4}"/>
              </a:ext>
            </a:extLst>
          </p:cNvPr>
          <p:cNvPicPr>
            <a:picLocks noChangeAspect="1"/>
          </p:cNvPicPr>
          <p:nvPr/>
        </p:nvPicPr>
        <p:blipFill>
          <a:blip r:embed="rId2"/>
          <a:stretch>
            <a:fillRect/>
          </a:stretch>
        </p:blipFill>
        <p:spPr>
          <a:xfrm>
            <a:off x="0" y="893085"/>
            <a:ext cx="5023327" cy="3755648"/>
          </a:xfrm>
          <a:prstGeom prst="rect">
            <a:avLst/>
          </a:prstGeom>
        </p:spPr>
      </p:pic>
      <p:sp>
        <p:nvSpPr>
          <p:cNvPr id="6" name="Callout: Bent Line 5">
            <a:extLst>
              <a:ext uri="{FF2B5EF4-FFF2-40B4-BE49-F238E27FC236}">
                <a16:creationId xmlns:a16="http://schemas.microsoft.com/office/drawing/2014/main" id="{D6F513DF-B151-4B42-8CF2-B33F11B1305D}"/>
              </a:ext>
            </a:extLst>
          </p:cNvPr>
          <p:cNvSpPr/>
          <p:nvPr/>
        </p:nvSpPr>
        <p:spPr>
          <a:xfrm>
            <a:off x="6021859" y="998937"/>
            <a:ext cx="2984889" cy="1002858"/>
          </a:xfrm>
          <a:prstGeom prst="borderCallout2">
            <a:avLst>
              <a:gd name="adj1" fmla="val 18750"/>
              <a:gd name="adj2" fmla="val -8333"/>
              <a:gd name="adj3" fmla="val 18750"/>
              <a:gd name="adj4" fmla="val -16667"/>
              <a:gd name="adj5" fmla="val 68403"/>
              <a:gd name="adj6" fmla="val -1335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Font typeface="Arial" panose="020B0604020202020204" pitchFamily="34" charset="0"/>
              <a:buChar char="•"/>
            </a:pPr>
            <a:r>
              <a:rPr lang="en-US" sz="1200" dirty="0"/>
              <a:t>Optimizations and predictive analytics</a:t>
            </a:r>
          </a:p>
          <a:p>
            <a:pPr marL="228600" indent="-228600">
              <a:buFont typeface="Arial" panose="020B0604020202020204" pitchFamily="34" charset="0"/>
              <a:buChar char="•"/>
            </a:pPr>
            <a:r>
              <a:rPr lang="en-US" sz="1200" dirty="0"/>
              <a:t>Complex statistical analysis</a:t>
            </a:r>
          </a:p>
          <a:p>
            <a:pPr marL="228600" indent="-228600">
              <a:buFont typeface="Arial" panose="020B0604020202020204" pitchFamily="34" charset="0"/>
              <a:buChar char="•"/>
            </a:pPr>
            <a:r>
              <a:rPr lang="en-US" sz="1200" dirty="0"/>
              <a:t>All types of data, and many sources</a:t>
            </a:r>
          </a:p>
          <a:p>
            <a:pPr marL="228600" indent="-228600">
              <a:buFont typeface="Arial" panose="020B0604020202020204" pitchFamily="34" charset="0"/>
              <a:buChar char="•"/>
            </a:pPr>
            <a:r>
              <a:rPr lang="en-US" sz="1200" dirty="0"/>
              <a:t>Very large datasets</a:t>
            </a:r>
          </a:p>
          <a:p>
            <a:pPr marL="228600" indent="-228600">
              <a:buFont typeface="Arial" panose="020B0604020202020204" pitchFamily="34" charset="0"/>
              <a:buChar char="•"/>
            </a:pPr>
            <a:r>
              <a:rPr lang="en-US" sz="1200" dirty="0"/>
              <a:t>More of a real-time </a:t>
            </a:r>
          </a:p>
        </p:txBody>
      </p:sp>
      <p:sp>
        <p:nvSpPr>
          <p:cNvPr id="7" name="Callout: Bent Line 6">
            <a:extLst>
              <a:ext uri="{FF2B5EF4-FFF2-40B4-BE49-F238E27FC236}">
                <a16:creationId xmlns:a16="http://schemas.microsoft.com/office/drawing/2014/main" id="{CC48D4E2-00B5-4B6E-A367-27945BD06E5B}"/>
              </a:ext>
            </a:extLst>
          </p:cNvPr>
          <p:cNvSpPr/>
          <p:nvPr/>
        </p:nvSpPr>
        <p:spPr>
          <a:xfrm>
            <a:off x="6021858" y="2785424"/>
            <a:ext cx="2984889" cy="1002858"/>
          </a:xfrm>
          <a:prstGeom prst="borderCallout2">
            <a:avLst>
              <a:gd name="adj1" fmla="val 18750"/>
              <a:gd name="adj2" fmla="val -8333"/>
              <a:gd name="adj3" fmla="val 18750"/>
              <a:gd name="adj4" fmla="val -16667"/>
              <a:gd name="adj5" fmla="val 65117"/>
              <a:gd name="adj6" fmla="val -1145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t>Ad-hoc querying and reporting</a:t>
            </a:r>
          </a:p>
          <a:p>
            <a:pPr marL="171450" indent="-171450">
              <a:buFont typeface="Arial" panose="020B0604020202020204" pitchFamily="34" charset="0"/>
              <a:buChar char="•"/>
            </a:pPr>
            <a:r>
              <a:rPr lang="en-US" sz="1200" dirty="0"/>
              <a:t>Data mining techniques</a:t>
            </a:r>
          </a:p>
          <a:p>
            <a:pPr marL="171450" indent="-171450">
              <a:buFont typeface="Arial" panose="020B0604020202020204" pitchFamily="34" charset="0"/>
              <a:buChar char="•"/>
            </a:pPr>
            <a:r>
              <a:rPr lang="en-US" sz="1200" dirty="0"/>
              <a:t>Structured data, typical sources</a:t>
            </a:r>
          </a:p>
          <a:p>
            <a:pPr marL="171450" indent="-171450">
              <a:buFont typeface="Arial" panose="020B0604020202020204" pitchFamily="34" charset="0"/>
              <a:buChar char="•"/>
            </a:pPr>
            <a:r>
              <a:rPr lang="en-US" sz="1200" dirty="0"/>
              <a:t>Small to mid-size datasets</a:t>
            </a:r>
          </a:p>
        </p:txBody>
      </p:sp>
    </p:spTree>
    <p:extLst>
      <p:ext uri="{BB962C8B-B14F-4D97-AF65-F5344CB8AC3E}">
        <p14:creationId xmlns:p14="http://schemas.microsoft.com/office/powerpoint/2010/main" val="1191655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D7F23-1076-4C31-AB46-DE4519F2CADE}"/>
              </a:ext>
            </a:extLst>
          </p:cNvPr>
          <p:cNvSpPr>
            <a:spLocks noGrp="1"/>
          </p:cNvSpPr>
          <p:nvPr>
            <p:ph type="title"/>
          </p:nvPr>
        </p:nvSpPr>
        <p:spPr/>
        <p:txBody>
          <a:bodyPr/>
          <a:lstStyle/>
          <a:p>
            <a:r>
              <a:rPr lang="en-US" dirty="0"/>
              <a:t>Big data and 3v’s</a:t>
            </a:r>
          </a:p>
        </p:txBody>
      </p:sp>
      <p:sp>
        <p:nvSpPr>
          <p:cNvPr id="3" name="Date Placeholder 2">
            <a:extLst>
              <a:ext uri="{FF2B5EF4-FFF2-40B4-BE49-F238E27FC236}">
                <a16:creationId xmlns:a16="http://schemas.microsoft.com/office/drawing/2014/main" id="{5C7B4172-92CC-4865-8CA8-959C38AA4FDB}"/>
              </a:ext>
            </a:extLst>
          </p:cNvPr>
          <p:cNvSpPr>
            <a:spLocks noGrp="1"/>
          </p:cNvSpPr>
          <p:nvPr>
            <p:ph type="dt" sz="half" idx="2"/>
          </p:nvPr>
        </p:nvSpPr>
        <p:spPr>
          <a:xfrm>
            <a:off x="-1" y="4853965"/>
            <a:ext cx="3875315" cy="242976"/>
          </a:xfrm>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9EEF706-9BB3-4453-AB52-1D0837BB914A}"/>
              </a:ext>
            </a:extLst>
          </p:cNvPr>
          <p:cNvSpPr>
            <a:spLocks noGrp="1"/>
          </p:cNvSpPr>
          <p:nvPr>
            <p:ph type="sldNum" sz="quarter" idx="4"/>
          </p:nvPr>
        </p:nvSpPr>
        <p:spPr/>
        <p:txBody>
          <a:bodyPr/>
          <a:lstStyle/>
          <a:p>
            <a:r>
              <a:rPr lang="en-US"/>
              <a:t>Slide no. </a:t>
            </a:r>
            <a:fld id="{7240F3D1-AE27-48C7-9FC9-EF8542F23A88}" type="slidenum">
              <a:rPr lang="en-US" smtClean="0"/>
              <a:pPr/>
              <a:t>9</a:t>
            </a:fld>
            <a:endParaRPr lang="en-US" dirty="0"/>
          </a:p>
        </p:txBody>
      </p:sp>
      <p:pic>
        <p:nvPicPr>
          <p:cNvPr id="6" name="Picture 5">
            <a:extLst>
              <a:ext uri="{FF2B5EF4-FFF2-40B4-BE49-F238E27FC236}">
                <a16:creationId xmlns:a16="http://schemas.microsoft.com/office/drawing/2014/main" id="{E60BD1A2-93A4-443D-95AE-2F23C40866C8}"/>
              </a:ext>
            </a:extLst>
          </p:cNvPr>
          <p:cNvPicPr>
            <a:picLocks noChangeAspect="1"/>
          </p:cNvPicPr>
          <p:nvPr/>
        </p:nvPicPr>
        <p:blipFill>
          <a:blip r:embed="rId2"/>
          <a:stretch>
            <a:fillRect/>
          </a:stretch>
        </p:blipFill>
        <p:spPr>
          <a:xfrm>
            <a:off x="3649277" y="970635"/>
            <a:ext cx="5383235" cy="3804234"/>
          </a:xfrm>
          <a:prstGeom prst="rect">
            <a:avLst/>
          </a:prstGeom>
        </p:spPr>
      </p:pic>
      <p:pic>
        <p:nvPicPr>
          <p:cNvPr id="9" name="Picture 8">
            <a:extLst>
              <a:ext uri="{FF2B5EF4-FFF2-40B4-BE49-F238E27FC236}">
                <a16:creationId xmlns:a16="http://schemas.microsoft.com/office/drawing/2014/main" id="{DAC15325-CE04-4723-BF78-749EBD0B7E0E}"/>
              </a:ext>
            </a:extLst>
          </p:cNvPr>
          <p:cNvPicPr>
            <a:picLocks noChangeAspect="1"/>
          </p:cNvPicPr>
          <p:nvPr/>
        </p:nvPicPr>
        <p:blipFill>
          <a:blip r:embed="rId3"/>
          <a:stretch>
            <a:fillRect/>
          </a:stretch>
        </p:blipFill>
        <p:spPr>
          <a:xfrm>
            <a:off x="111488" y="2681362"/>
            <a:ext cx="2216884" cy="2030681"/>
          </a:xfrm>
          <a:prstGeom prst="rect">
            <a:avLst/>
          </a:prstGeom>
        </p:spPr>
      </p:pic>
      <p:pic>
        <p:nvPicPr>
          <p:cNvPr id="10" name="Picture 9">
            <a:extLst>
              <a:ext uri="{FF2B5EF4-FFF2-40B4-BE49-F238E27FC236}">
                <a16:creationId xmlns:a16="http://schemas.microsoft.com/office/drawing/2014/main" id="{5CD3BE66-23E7-4C46-8E78-E7EDC2CBC441}"/>
              </a:ext>
            </a:extLst>
          </p:cNvPr>
          <p:cNvPicPr>
            <a:picLocks noChangeAspect="1"/>
          </p:cNvPicPr>
          <p:nvPr/>
        </p:nvPicPr>
        <p:blipFill>
          <a:blip r:embed="rId4"/>
          <a:stretch>
            <a:fillRect/>
          </a:stretch>
        </p:blipFill>
        <p:spPr>
          <a:xfrm>
            <a:off x="111488" y="970635"/>
            <a:ext cx="2193332" cy="1710727"/>
          </a:xfrm>
          <a:prstGeom prst="rect">
            <a:avLst/>
          </a:prstGeom>
        </p:spPr>
      </p:pic>
    </p:spTree>
    <p:extLst>
      <p:ext uri="{BB962C8B-B14F-4D97-AF65-F5344CB8AC3E}">
        <p14:creationId xmlns:p14="http://schemas.microsoft.com/office/powerpoint/2010/main" val="149706866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Mytheme</Template>
  <TotalTime>170815</TotalTime>
  <Words>4879</Words>
  <Application>Microsoft Office PowerPoint</Application>
  <PresentationFormat>On-screen Show (16:9)</PresentationFormat>
  <Paragraphs>754</Paragraphs>
  <Slides>63</Slides>
  <Notes>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68" baseType="lpstr">
      <vt:lpstr>Gill Sans MT</vt:lpstr>
      <vt:lpstr>Calibri</vt:lpstr>
      <vt:lpstr>Arial</vt:lpstr>
      <vt:lpstr>Parcel</vt:lpstr>
      <vt:lpstr>Presentation</vt:lpstr>
      <vt:lpstr>data science with python</vt:lpstr>
      <vt:lpstr>Data Science Overview</vt:lpstr>
      <vt:lpstr>data science today</vt:lpstr>
      <vt:lpstr>Core spaces</vt:lpstr>
      <vt:lpstr>Big data – what is it?</vt:lpstr>
      <vt:lpstr>Big data - evolution</vt:lpstr>
      <vt:lpstr>What has changed?</vt:lpstr>
      <vt:lpstr>What’s driving Big Data</vt:lpstr>
      <vt:lpstr>Big data and 3v’s</vt:lpstr>
      <vt:lpstr>Volume</vt:lpstr>
      <vt:lpstr>Velocity </vt:lpstr>
      <vt:lpstr>variety</vt:lpstr>
      <vt:lpstr>More v’s</vt:lpstr>
      <vt:lpstr>veracity</vt:lpstr>
      <vt:lpstr>value</vt:lpstr>
      <vt:lpstr>8 V’s</vt:lpstr>
      <vt:lpstr>Big data analytics</vt:lpstr>
      <vt:lpstr>Big Data Processing Frameworks</vt:lpstr>
      <vt:lpstr>Big Data Processing Frameworks</vt:lpstr>
      <vt:lpstr>Big data technology stack</vt:lpstr>
      <vt:lpstr>Hadoop</vt:lpstr>
      <vt:lpstr>Apache spark</vt:lpstr>
      <vt:lpstr>Spark in a Hadoop</vt:lpstr>
      <vt:lpstr>Data science Defined</vt:lpstr>
      <vt:lpstr>Data science – What makes it Different?</vt:lpstr>
      <vt:lpstr>THE TYPES OF REASON…</vt:lpstr>
      <vt:lpstr>Data science is </vt:lpstr>
      <vt:lpstr>THE TYPES OF REASON…and their roles</vt:lpstr>
      <vt:lpstr>Data science and business intelligence</vt:lpstr>
      <vt:lpstr>LOOKING BACKWARD AND FORWARD</vt:lpstr>
      <vt:lpstr>Data Science (roles)</vt:lpstr>
      <vt:lpstr>Data Science role </vt:lpstr>
      <vt:lpstr>Data science - framework</vt:lpstr>
      <vt:lpstr>Classes of Analytic Techniques</vt:lpstr>
      <vt:lpstr>Transforming Analytics</vt:lpstr>
      <vt:lpstr>Learning Analytics</vt:lpstr>
      <vt:lpstr>Predictive Analytics</vt:lpstr>
      <vt:lpstr>Learning Models</vt:lpstr>
      <vt:lpstr>Learning models - categories</vt:lpstr>
      <vt:lpstr>train learning models</vt:lpstr>
      <vt:lpstr>Execution Models</vt:lpstr>
      <vt:lpstr>Iterative by Nature</vt:lpstr>
      <vt:lpstr>Data science – big picture</vt:lpstr>
      <vt:lpstr>Decomposing the Problem</vt:lpstr>
      <vt:lpstr>Fractal Analytic Model</vt:lpstr>
      <vt:lpstr>Art or engineering?</vt:lpstr>
      <vt:lpstr>Analytic Selection</vt:lpstr>
      <vt:lpstr>Summary – what questions data science answers?</vt:lpstr>
      <vt:lpstr>Summary – what questions data science answers?</vt:lpstr>
      <vt:lpstr>Summary – what questions data science answers?</vt:lpstr>
      <vt:lpstr>Summary – what questions data science answers?</vt:lpstr>
      <vt:lpstr>Summary – what questions data science answers?</vt:lpstr>
      <vt:lpstr>Summary – what questions data science answers?</vt:lpstr>
      <vt:lpstr>Summary – what questions data science answers?</vt:lpstr>
      <vt:lpstr>Summary – what questions data science answers?</vt:lpstr>
      <vt:lpstr>Summary – what questions data science answers?</vt:lpstr>
      <vt:lpstr>Misc slides</vt:lpstr>
      <vt:lpstr>Data Science Goals and Deliverables</vt:lpstr>
      <vt:lpstr>application</vt:lpstr>
      <vt:lpstr>Data science - projects</vt:lpstr>
      <vt:lpstr>job titles</vt:lpstr>
      <vt:lpstr>profiles</vt:lpstr>
      <vt:lpstr>disciplines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Bhupen Sinha</cp:lastModifiedBy>
  <cp:revision>2197</cp:revision>
  <cp:lastPrinted>2017-04-27T07:15:37Z</cp:lastPrinted>
  <dcterms:modified xsi:type="dcterms:W3CDTF">2019-01-14T07:01:32Z</dcterms:modified>
</cp:coreProperties>
</file>